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Lst>
  <p:notesMasterIdLst>
    <p:notesMasterId r:id="rId5"/>
  </p:notesMasterIdLst>
  <p:sldIdLst>
    <p:sldId id="600" r:id="rId4"/>
    <p:sldId id="1649" r:id="rId6"/>
    <p:sldId id="1738" r:id="rId7"/>
    <p:sldId id="1739" r:id="rId8"/>
    <p:sldId id="1740" r:id="rId9"/>
    <p:sldId id="1741" r:id="rId10"/>
    <p:sldId id="1742" r:id="rId11"/>
    <p:sldId id="1743" r:id="rId12"/>
    <p:sldId id="1744" r:id="rId13"/>
    <p:sldId id="1753" r:id="rId14"/>
    <p:sldId id="1745" r:id="rId15"/>
    <p:sldId id="1746" r:id="rId16"/>
    <p:sldId id="1747" r:id="rId17"/>
    <p:sldId id="1805" r:id="rId18"/>
    <p:sldId id="1748" r:id="rId19"/>
    <p:sldId id="1749" r:id="rId20"/>
    <p:sldId id="1754" r:id="rId21"/>
    <p:sldId id="1751" r:id="rId22"/>
    <p:sldId id="1651" r:id="rId23"/>
    <p:sldId id="1755" r:id="rId24"/>
    <p:sldId id="1756" r:id="rId25"/>
    <p:sldId id="1757" r:id="rId26"/>
    <p:sldId id="1758" r:id="rId27"/>
    <p:sldId id="1759" r:id="rId28"/>
    <p:sldId id="1760" r:id="rId29"/>
    <p:sldId id="1761" r:id="rId30"/>
    <p:sldId id="1762" r:id="rId31"/>
    <p:sldId id="1763" r:id="rId32"/>
    <p:sldId id="1764" r:id="rId33"/>
    <p:sldId id="1765" r:id="rId34"/>
    <p:sldId id="1766" r:id="rId35"/>
    <p:sldId id="1767" r:id="rId36"/>
    <p:sldId id="1768" r:id="rId37"/>
    <p:sldId id="1769" r:id="rId38"/>
    <p:sldId id="1770" r:id="rId39"/>
    <p:sldId id="1771" r:id="rId40"/>
    <p:sldId id="1772" r:id="rId41"/>
    <p:sldId id="1773" r:id="rId42"/>
    <p:sldId id="1774" r:id="rId43"/>
    <p:sldId id="1775" r:id="rId44"/>
    <p:sldId id="1776" r:id="rId45"/>
    <p:sldId id="1777" r:id="rId46"/>
    <p:sldId id="1778" r:id="rId47"/>
    <p:sldId id="1779" r:id="rId48"/>
    <p:sldId id="1780" r:id="rId49"/>
    <p:sldId id="1781" r:id="rId50"/>
    <p:sldId id="1782" r:id="rId51"/>
    <p:sldId id="1783" r:id="rId52"/>
    <p:sldId id="1784" r:id="rId53"/>
    <p:sldId id="1785" r:id="rId54"/>
    <p:sldId id="1786" r:id="rId55"/>
    <p:sldId id="1787" r:id="rId56"/>
    <p:sldId id="1788" r:id="rId57"/>
    <p:sldId id="1789" r:id="rId58"/>
    <p:sldId id="1790" r:id="rId59"/>
    <p:sldId id="1791" r:id="rId60"/>
    <p:sldId id="1792" r:id="rId61"/>
    <p:sldId id="1793" r:id="rId62"/>
    <p:sldId id="1794" r:id="rId63"/>
    <p:sldId id="1795" r:id="rId64"/>
    <p:sldId id="1796" r:id="rId65"/>
    <p:sldId id="1797" r:id="rId66"/>
  </p:sldIdLst>
  <p:sldSz cx="9144000" cy="5143500" type="screen16x9"/>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6" userDrawn="1">
          <p15:clr>
            <a:srgbClr val="A4A3A4"/>
          </p15:clr>
        </p15:guide>
        <p15:guide id="2" orient="horz" pos="2792" userDrawn="1">
          <p15:clr>
            <a:srgbClr val="A4A3A4"/>
          </p15:clr>
        </p15:guide>
        <p15:guide id="3" pos="5364" userDrawn="1">
          <p15:clr>
            <a:srgbClr val="A4A3A4"/>
          </p15:clr>
        </p15:guide>
        <p15:guide id="4" pos="2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A901"/>
    <a:srgbClr val="7FBD01"/>
    <a:srgbClr val="ADD05D"/>
    <a:srgbClr val="ED7D31"/>
    <a:srgbClr val="0070C0"/>
    <a:srgbClr val="3366FF"/>
    <a:srgbClr val="262626"/>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3" autoAdjust="0"/>
    <p:restoredTop sz="74568" autoAdjust="0"/>
  </p:normalViewPr>
  <p:slideViewPr>
    <p:cSldViewPr snapToGrid="0" showGuides="1">
      <p:cViewPr varScale="1">
        <p:scale>
          <a:sx n="61" d="100"/>
          <a:sy n="61" d="100"/>
        </p:scale>
        <p:origin x="664" y="36"/>
      </p:cViewPr>
      <p:guideLst>
        <p:guide orient="horz" pos="246"/>
        <p:guide orient="horz" pos="2792"/>
        <p:guide pos="5364"/>
        <p:guide pos="252"/>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0" Type="http://schemas.openxmlformats.org/officeDocument/2006/relationships/tags" Target="tags/tag123.xml"/><Relationship Id="rId7" Type="http://schemas.openxmlformats.org/officeDocument/2006/relationships/slide" Target="slides/slide3.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AD77B4-E4B4-4D3C-A9C5-EB900FF3B15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D5EBB-275F-4C24-B082-C5EEF143550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inks.jianshu.com/go?to=https%3A%2F%2Fgithub.com%2Fzalandoresearch%2Ffashion-mnist" TargetMode="External"/><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ink.zhihu.com/?target=http%3A//fashion-mnist.s3-website.eu-central-1.amazonaws.com/" TargetMode="External"/><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people.csail.mit.edu/torralba/tinyimages/" TargetMode="External"/><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222226"/>
                </a:solidFill>
                <a:effectLst/>
                <a:latin typeface="PingFang SC"/>
              </a:rPr>
              <a:t>ILSVRC</a:t>
            </a:r>
            <a:r>
              <a:rPr lang="zh-CN" altLang="en-US" b="1" i="0" dirty="0">
                <a:solidFill>
                  <a:srgbClr val="222226"/>
                </a:solidFill>
                <a:effectLst/>
                <a:latin typeface="PingFang SC"/>
              </a:rPr>
              <a:t>竞赛详细介绍（</a:t>
            </a:r>
            <a:r>
              <a:rPr lang="en-US" altLang="zh-CN" b="1" i="0" dirty="0">
                <a:solidFill>
                  <a:srgbClr val="222226"/>
                </a:solidFill>
                <a:effectLst/>
                <a:latin typeface="PingFang SC"/>
              </a:rPr>
              <a:t>ImageNet Large Scale Visual Recognition Challenge</a:t>
            </a:r>
            <a:r>
              <a:rPr lang="zh-CN" altLang="en-US" b="1" i="0" dirty="0">
                <a:solidFill>
                  <a:srgbClr val="222226"/>
                </a:solidFill>
                <a:effectLst/>
                <a:latin typeface="PingFang SC"/>
              </a:rPr>
              <a:t>）</a:t>
            </a:r>
            <a:endParaRPr lang="en-US" altLang="zh-CN" b="1" i="0" dirty="0">
              <a:solidFill>
                <a:srgbClr val="222226"/>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333333"/>
                </a:solidFill>
                <a:effectLst/>
                <a:latin typeface="Helvetica Neue"/>
              </a:rPr>
              <a:t>ImageNet</a:t>
            </a:r>
            <a:r>
              <a:rPr lang="zh-CN" altLang="en-US" b="0" i="0" dirty="0">
                <a:solidFill>
                  <a:srgbClr val="333333"/>
                </a:solidFill>
                <a:effectLst/>
                <a:latin typeface="Helvetica Neue"/>
              </a:rPr>
              <a:t>项目是一个用于视觉对象识别软件研究的大型可视化数据库。超过</a:t>
            </a:r>
            <a:r>
              <a:rPr lang="en-US" altLang="zh-CN" b="0" i="0" dirty="0">
                <a:solidFill>
                  <a:srgbClr val="333333"/>
                </a:solidFill>
                <a:effectLst/>
                <a:latin typeface="Helvetica Neue"/>
              </a:rPr>
              <a:t>1400</a:t>
            </a:r>
            <a:r>
              <a:rPr lang="zh-CN" altLang="en-US" b="0" i="0" dirty="0">
                <a:solidFill>
                  <a:srgbClr val="333333"/>
                </a:solidFill>
                <a:effectLst/>
                <a:latin typeface="Helvetica Neue"/>
              </a:rPr>
              <a:t>万的图像</a:t>
            </a:r>
            <a:r>
              <a:rPr lang="en-US" altLang="zh-CN" b="0" i="0" dirty="0">
                <a:solidFill>
                  <a:srgbClr val="333333"/>
                </a:solidFill>
                <a:effectLst/>
                <a:latin typeface="Helvetica Neue"/>
              </a:rPr>
              <a:t>URL</a:t>
            </a:r>
            <a:r>
              <a:rPr lang="zh-CN" altLang="en-US" b="0" i="0" dirty="0">
                <a:solidFill>
                  <a:srgbClr val="333333"/>
                </a:solidFill>
                <a:effectLst/>
                <a:latin typeface="Helvetica Neue"/>
              </a:rPr>
              <a:t>被</a:t>
            </a:r>
            <a:r>
              <a:rPr lang="en-US" altLang="zh-CN" b="0" i="0" dirty="0">
                <a:solidFill>
                  <a:srgbClr val="333333"/>
                </a:solidFill>
                <a:effectLst/>
                <a:latin typeface="Helvetica Neue"/>
              </a:rPr>
              <a:t>ImageNet</a:t>
            </a:r>
            <a:r>
              <a:rPr lang="zh-CN" altLang="en-US" b="0" i="0" dirty="0">
                <a:solidFill>
                  <a:srgbClr val="333333"/>
                </a:solidFill>
                <a:effectLst/>
                <a:latin typeface="Helvetica Neue"/>
              </a:rPr>
              <a:t>手动注释，以指示图片中的对象</a:t>
            </a:r>
            <a:r>
              <a:rPr lang="en-US" altLang="zh-CN" b="0" i="0" dirty="0">
                <a:solidFill>
                  <a:srgbClr val="333333"/>
                </a:solidFill>
                <a:effectLst/>
                <a:latin typeface="Helvetica Neue"/>
              </a:rPr>
              <a:t>;</a:t>
            </a:r>
            <a:r>
              <a:rPr lang="zh-CN" altLang="en-US" b="0" i="0" dirty="0">
                <a:solidFill>
                  <a:srgbClr val="333333"/>
                </a:solidFill>
                <a:effectLst/>
                <a:latin typeface="Helvetica Neue"/>
              </a:rPr>
              <a:t>在至少一百万个图像中，还提供了边界框。</a:t>
            </a:r>
            <a:r>
              <a:rPr lang="en-US" altLang="zh-CN" b="0" i="0" dirty="0">
                <a:solidFill>
                  <a:srgbClr val="333333"/>
                </a:solidFill>
                <a:effectLst/>
                <a:latin typeface="Helvetica Neue"/>
              </a:rPr>
              <a:t>ImageNet</a:t>
            </a:r>
            <a:r>
              <a:rPr lang="zh-CN" altLang="en-US" b="0" i="0" dirty="0">
                <a:solidFill>
                  <a:srgbClr val="333333"/>
                </a:solidFill>
                <a:effectLst/>
                <a:latin typeface="Helvetica Neue"/>
              </a:rPr>
              <a:t>包含</a:t>
            </a:r>
            <a:r>
              <a:rPr lang="en-US" altLang="zh-CN" b="0" i="0" dirty="0">
                <a:solidFill>
                  <a:srgbClr val="333333"/>
                </a:solidFill>
                <a:effectLst/>
                <a:latin typeface="Helvetica Neue"/>
              </a:rPr>
              <a:t>2</a:t>
            </a:r>
            <a:r>
              <a:rPr lang="zh-CN" altLang="en-US" b="0" i="0" dirty="0">
                <a:solidFill>
                  <a:srgbClr val="333333"/>
                </a:solidFill>
                <a:effectLst/>
                <a:latin typeface="Helvetica Neue"/>
              </a:rPr>
              <a:t>万多个类别</a:t>
            </a:r>
            <a:r>
              <a:rPr lang="en-US" altLang="zh-CN" b="0" i="0" dirty="0">
                <a:solidFill>
                  <a:srgbClr val="333333"/>
                </a:solidFill>
                <a:effectLst/>
                <a:latin typeface="Helvetica Neue"/>
              </a:rPr>
              <a:t>; [2]</a:t>
            </a:r>
            <a:r>
              <a:rPr lang="zh-CN" altLang="en-US" b="0" i="0" dirty="0">
                <a:solidFill>
                  <a:srgbClr val="333333"/>
                </a:solidFill>
                <a:effectLst/>
                <a:latin typeface="Helvetica Neue"/>
              </a:rPr>
              <a:t>一个典型的类别，如“气球”或“草莓”，包含数百个图像。第三方图像</a:t>
            </a:r>
            <a:r>
              <a:rPr lang="en-US" altLang="zh-CN" b="0" i="0" dirty="0">
                <a:solidFill>
                  <a:srgbClr val="333333"/>
                </a:solidFill>
                <a:effectLst/>
                <a:latin typeface="Helvetica Neue"/>
              </a:rPr>
              <a:t>URL</a:t>
            </a:r>
            <a:r>
              <a:rPr lang="zh-CN" altLang="en-US" b="0" i="0" dirty="0">
                <a:solidFill>
                  <a:srgbClr val="333333"/>
                </a:solidFill>
                <a:effectLst/>
                <a:latin typeface="Helvetica Neue"/>
              </a:rPr>
              <a:t>的注释数据库可以直接从</a:t>
            </a:r>
            <a:r>
              <a:rPr lang="en-US" altLang="zh-CN" b="0" i="0" dirty="0">
                <a:solidFill>
                  <a:srgbClr val="333333"/>
                </a:solidFill>
                <a:effectLst/>
                <a:latin typeface="Helvetica Neue"/>
              </a:rPr>
              <a:t>ImageNet</a:t>
            </a:r>
            <a:r>
              <a:rPr lang="zh-CN" altLang="en-US" b="0" i="0" dirty="0">
                <a:solidFill>
                  <a:srgbClr val="333333"/>
                </a:solidFill>
                <a:effectLst/>
                <a:latin typeface="Helvetica Neue"/>
              </a:rPr>
              <a:t>免费获得</a:t>
            </a:r>
            <a:r>
              <a:rPr lang="en-US" altLang="zh-CN" b="0" i="0" dirty="0">
                <a:solidFill>
                  <a:srgbClr val="333333"/>
                </a:solidFill>
                <a:effectLst/>
                <a:latin typeface="Helvetica Neue"/>
              </a:rPr>
              <a:t>;</a:t>
            </a:r>
            <a:r>
              <a:rPr lang="zh-CN" altLang="en-US" b="0" i="0" dirty="0">
                <a:solidFill>
                  <a:srgbClr val="333333"/>
                </a:solidFill>
                <a:effectLst/>
                <a:latin typeface="Helvetica Neue"/>
              </a:rPr>
              <a:t>但是，实际的图像不属于</a:t>
            </a:r>
            <a:r>
              <a:rPr lang="en-US" altLang="zh-CN" b="0" i="0" dirty="0">
                <a:solidFill>
                  <a:srgbClr val="333333"/>
                </a:solidFill>
                <a:effectLst/>
                <a:latin typeface="Helvetica Neue"/>
              </a:rPr>
              <a:t>ImageNet</a:t>
            </a:r>
            <a:r>
              <a:rPr lang="zh-CN" altLang="en-US" b="0" i="0" dirty="0">
                <a:solidFill>
                  <a:srgbClr val="333333"/>
                </a:solidFill>
                <a:effectLst/>
                <a:latin typeface="Helvetica Neue"/>
              </a:rPr>
              <a:t>。自</a:t>
            </a:r>
            <a:r>
              <a:rPr lang="en-US" altLang="zh-CN" b="0" i="0" dirty="0">
                <a:solidFill>
                  <a:srgbClr val="333333"/>
                </a:solidFill>
                <a:effectLst/>
                <a:latin typeface="Helvetica Neue"/>
              </a:rPr>
              <a:t>2010</a:t>
            </a:r>
            <a:r>
              <a:rPr lang="zh-CN" altLang="en-US" b="0" i="0" dirty="0">
                <a:solidFill>
                  <a:srgbClr val="333333"/>
                </a:solidFill>
                <a:effectLst/>
                <a:latin typeface="Helvetica Neue"/>
              </a:rPr>
              <a:t>年以来，</a:t>
            </a:r>
            <a:r>
              <a:rPr lang="en-US" altLang="zh-CN" b="0" i="0" dirty="0">
                <a:solidFill>
                  <a:srgbClr val="333333"/>
                </a:solidFill>
                <a:effectLst/>
                <a:latin typeface="Helvetica Neue"/>
              </a:rPr>
              <a:t>ImageNet</a:t>
            </a:r>
            <a:r>
              <a:rPr lang="zh-CN" altLang="en-US" b="0" i="0" dirty="0">
                <a:solidFill>
                  <a:srgbClr val="333333"/>
                </a:solidFill>
                <a:effectLst/>
                <a:latin typeface="Helvetica Neue"/>
              </a:rPr>
              <a:t>项目每年举办一次软件比赛，即</a:t>
            </a:r>
            <a:r>
              <a:rPr lang="en-US" altLang="zh-CN" b="0" i="0" dirty="0">
                <a:solidFill>
                  <a:srgbClr val="333333"/>
                </a:solidFill>
                <a:effectLst/>
                <a:latin typeface="Helvetica Neue"/>
              </a:rPr>
              <a:t>ImageNet</a:t>
            </a:r>
            <a:r>
              <a:rPr lang="zh-CN" altLang="en-US" b="0" i="0" dirty="0">
                <a:solidFill>
                  <a:srgbClr val="333333"/>
                </a:solidFill>
                <a:effectLst/>
                <a:latin typeface="Helvetica Neue"/>
              </a:rPr>
              <a:t>大规模视觉识别挑战赛（</a:t>
            </a:r>
            <a:r>
              <a:rPr lang="en-US" altLang="zh-CN" b="0" i="0" dirty="0">
                <a:solidFill>
                  <a:srgbClr val="333333"/>
                </a:solidFill>
                <a:effectLst/>
                <a:latin typeface="Helvetica Neue"/>
              </a:rPr>
              <a:t>ILSVRC</a:t>
            </a:r>
            <a:r>
              <a:rPr lang="zh-CN" altLang="en-US" b="0" i="0" dirty="0">
                <a:solidFill>
                  <a:srgbClr val="333333"/>
                </a:solidFill>
                <a:effectLst/>
                <a:latin typeface="Helvetica Neue"/>
              </a:rPr>
              <a:t>），软件程序竞相正确分类检测物体和场景。 </a:t>
            </a:r>
            <a:r>
              <a:rPr lang="en-US" altLang="zh-CN" b="1" i="0" dirty="0">
                <a:solidFill>
                  <a:srgbClr val="333333"/>
                </a:solidFill>
                <a:effectLst/>
                <a:latin typeface="Helvetica Neue"/>
              </a:rPr>
              <a:t>ImageNet</a:t>
            </a:r>
            <a:r>
              <a:rPr lang="zh-CN" altLang="en-US" b="1" i="0" dirty="0">
                <a:solidFill>
                  <a:srgbClr val="333333"/>
                </a:solidFill>
                <a:effectLst/>
                <a:latin typeface="Helvetica Neue"/>
              </a:rPr>
              <a:t>挑战使用了一个“修剪”的</a:t>
            </a:r>
            <a:r>
              <a:rPr lang="en-US" altLang="zh-CN" b="1" i="0" dirty="0">
                <a:solidFill>
                  <a:srgbClr val="333333"/>
                </a:solidFill>
                <a:effectLst/>
                <a:latin typeface="Helvetica Neue"/>
              </a:rPr>
              <a:t>1000</a:t>
            </a:r>
            <a:r>
              <a:rPr lang="zh-CN" altLang="en-US" b="1" i="0" dirty="0">
                <a:solidFill>
                  <a:srgbClr val="333333"/>
                </a:solidFill>
                <a:effectLst/>
                <a:latin typeface="Helvetica Neue"/>
              </a:rPr>
              <a:t>个非重叠类的列表</a:t>
            </a:r>
            <a:r>
              <a:rPr lang="zh-CN" altLang="en-US" b="0" i="0" dirty="0">
                <a:solidFill>
                  <a:srgbClr val="333333"/>
                </a:solidFill>
                <a:effectLst/>
                <a:latin typeface="Helvetica Neue"/>
              </a:rPr>
              <a:t>。</a:t>
            </a:r>
            <a:r>
              <a:rPr lang="en-US" altLang="zh-CN" b="0" i="0" dirty="0">
                <a:solidFill>
                  <a:srgbClr val="333333"/>
                </a:solidFill>
                <a:effectLst/>
                <a:latin typeface="Helvetica Neue"/>
              </a:rPr>
              <a:t>2012</a:t>
            </a:r>
            <a:r>
              <a:rPr lang="zh-CN" altLang="en-US" b="0" i="0" dirty="0">
                <a:solidFill>
                  <a:srgbClr val="333333"/>
                </a:solidFill>
                <a:effectLst/>
                <a:latin typeface="Helvetica Neue"/>
              </a:rPr>
              <a:t>年在解决</a:t>
            </a:r>
            <a:r>
              <a:rPr lang="en-US" altLang="zh-CN" b="0" i="0" dirty="0">
                <a:solidFill>
                  <a:srgbClr val="333333"/>
                </a:solidFill>
                <a:effectLst/>
                <a:latin typeface="Helvetica Neue"/>
              </a:rPr>
              <a:t>ImageNet</a:t>
            </a:r>
            <a:r>
              <a:rPr lang="zh-CN" altLang="en-US" b="0" i="0" dirty="0">
                <a:solidFill>
                  <a:srgbClr val="333333"/>
                </a:solidFill>
                <a:effectLst/>
                <a:latin typeface="Helvetica Neue"/>
              </a:rPr>
              <a:t>挑战方面取得了巨大的突破，被广泛认为是</a:t>
            </a:r>
            <a:r>
              <a:rPr lang="en-US" altLang="zh-CN" b="0" i="0" dirty="0">
                <a:solidFill>
                  <a:srgbClr val="333333"/>
                </a:solidFill>
                <a:effectLst/>
                <a:latin typeface="Helvetica Neue"/>
              </a:rPr>
              <a:t>2010</a:t>
            </a:r>
            <a:r>
              <a:rPr lang="zh-CN" altLang="en-US" b="0" i="0" dirty="0">
                <a:solidFill>
                  <a:srgbClr val="333333"/>
                </a:solidFill>
                <a:effectLst/>
                <a:latin typeface="Helvetica Neue"/>
              </a:rPr>
              <a:t>年的深度学习革命的开始。</a:t>
            </a:r>
            <a:endParaRPr lang="zh-CN" altLang="en-US" b="1" i="0" dirty="0">
              <a:solidFill>
                <a:srgbClr val="222226"/>
              </a:solidFill>
              <a:effectLst/>
              <a:latin typeface="PingFang SC"/>
            </a:endParaRPr>
          </a:p>
          <a:p>
            <a:endParaRPr lang="en-US" altLang="zh-CN" dirty="0"/>
          </a:p>
          <a:p>
            <a:r>
              <a:rPr lang="en-US" altLang="zh-CN" dirty="0" err="1"/>
              <a:t>Imagenet</a:t>
            </a:r>
            <a:r>
              <a:rPr lang="zh-CN" altLang="en-US" dirty="0"/>
              <a:t>数据集是目前深度学习图像领域应用得非常多的一个领域，关于图像分类、定位、检测等研究工作大多基于此数据集展开。</a:t>
            </a:r>
            <a:endParaRPr lang="en-US" altLang="zh-CN" dirty="0"/>
          </a:p>
          <a:p>
            <a:r>
              <a:rPr lang="en-US" altLang="zh-CN" dirty="0" err="1"/>
              <a:t>Imagenet</a:t>
            </a:r>
            <a:r>
              <a:rPr lang="zh-CN" altLang="en-US" dirty="0"/>
              <a:t>数据集文档详细，有专门的团队维护，使用非常方便，在计算机视觉领域研究论文中应用非常广，几乎成为了目前深度学习图像领域算法性能检验的“标准”数据集。</a:t>
            </a:r>
            <a:endParaRPr lang="en-US" altLang="zh-CN" dirty="0"/>
          </a:p>
          <a:p>
            <a:r>
              <a:rPr lang="en-US" altLang="zh-CN" dirty="0" err="1"/>
              <a:t>Imagenet</a:t>
            </a:r>
            <a:r>
              <a:rPr lang="zh-CN" altLang="en-US" dirty="0"/>
              <a:t>数据集有</a:t>
            </a:r>
            <a:r>
              <a:rPr lang="en-US" altLang="zh-CN" dirty="0"/>
              <a:t>1400</a:t>
            </a:r>
            <a:r>
              <a:rPr lang="zh-CN" altLang="en-US" dirty="0"/>
              <a:t>多万幅图片，涵盖</a:t>
            </a:r>
            <a:r>
              <a:rPr lang="en-US" altLang="zh-CN" dirty="0"/>
              <a:t>2</a:t>
            </a:r>
            <a:r>
              <a:rPr lang="zh-CN" altLang="en-US" dirty="0"/>
              <a:t>万多个类别；</a:t>
            </a:r>
            <a:endParaRPr lang="en-US" altLang="zh-CN" dirty="0"/>
          </a:p>
          <a:p>
            <a:r>
              <a:rPr lang="zh-CN" altLang="en-US" dirty="0"/>
              <a:t>其中有超过百万的图片有明确的类别标注和图像中物体位置的标注。  </a:t>
            </a:r>
            <a:r>
              <a:rPr lang="en-US" altLang="zh-CN" dirty="0"/>
              <a:t>-----  </a:t>
            </a:r>
            <a:r>
              <a:rPr lang="zh-CN" altLang="en-US" dirty="0"/>
              <a:t>所以可以用于分类，和目标检测。</a:t>
            </a:r>
            <a:endParaRPr lang="en-US" altLang="zh-CN" dirty="0"/>
          </a:p>
          <a:p>
            <a:r>
              <a:rPr lang="zh-CN" altLang="en-US" dirty="0"/>
              <a:t>数据集大小：</a:t>
            </a:r>
            <a:r>
              <a:rPr lang="en-US" altLang="zh-CN" dirty="0"/>
              <a:t>~1TB</a:t>
            </a:r>
            <a:r>
              <a:rPr lang="zh-CN" altLang="en-US" dirty="0"/>
              <a:t>下载地址：</a:t>
            </a:r>
            <a:r>
              <a:rPr lang="en-US" altLang="zh-CN" dirty="0"/>
              <a:t>http://www.image-net.org/about-stats</a:t>
            </a:r>
            <a:endParaRPr lang="en-US" altLang="zh-CN" dirty="0"/>
          </a:p>
          <a:p>
            <a:r>
              <a:rPr lang="en-US" altLang="zh-CN" dirty="0"/>
              <a:t>————————————————</a:t>
            </a:r>
            <a:endParaRPr lang="en-US" altLang="zh-CN" dirty="0"/>
          </a:p>
          <a:p>
            <a:r>
              <a:rPr lang="zh-CN" altLang="en-US" dirty="0"/>
              <a:t>版权声明：本文为</a:t>
            </a:r>
            <a:r>
              <a:rPr lang="en-US" altLang="zh-CN" dirty="0"/>
              <a:t>CSDN</a:t>
            </a:r>
            <a:r>
              <a:rPr lang="zh-CN" altLang="en-US" dirty="0"/>
              <a:t>博主「不熬夜的键盘艺术家」的原创文章，遵循</a:t>
            </a:r>
            <a:r>
              <a:rPr lang="en-US" altLang="zh-CN" dirty="0"/>
              <a:t>CC 4.0 BY-SA</a:t>
            </a:r>
            <a:r>
              <a:rPr lang="zh-CN" altLang="en-US" dirty="0"/>
              <a:t>版权协议，转载请附上原文出处链接及本声明。</a:t>
            </a:r>
            <a:endParaRPr lang="zh-CN" altLang="en-US" dirty="0"/>
          </a:p>
          <a:p>
            <a:r>
              <a:rPr lang="zh-CN" altLang="en-US" dirty="0"/>
              <a:t>原文链接：</a:t>
            </a:r>
            <a:r>
              <a:rPr lang="en-US" altLang="zh-CN" dirty="0"/>
              <a:t>https://blog.csdn.net/weixin_42010722/article/details/120199613</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好像新手都会误以为</a:t>
            </a:r>
            <a:r>
              <a:rPr lang="en-US" altLang="zh-CN" dirty="0"/>
              <a:t>from scratch train</a:t>
            </a:r>
            <a:r>
              <a:rPr lang="zh-CN" altLang="en-US" dirty="0"/>
              <a:t>一个网络用到了</a:t>
            </a:r>
            <a:r>
              <a:rPr lang="en-US" altLang="zh-CN" dirty="0"/>
              <a:t>ImageNet</a:t>
            </a:r>
            <a:r>
              <a:rPr lang="zh-CN" altLang="en-US" dirty="0"/>
              <a:t>全部</a:t>
            </a:r>
            <a:r>
              <a:rPr lang="en-US" altLang="zh-CN" dirty="0"/>
              <a:t>1</a:t>
            </a:r>
            <a:r>
              <a:rPr lang="zh-CN" altLang="en-US" dirty="0"/>
              <a:t>千多万的数据，从前自己</a:t>
            </a:r>
            <a:r>
              <a:rPr lang="en-US" altLang="zh-CN" dirty="0"/>
              <a:t>train</a:t>
            </a:r>
            <a:r>
              <a:rPr lang="zh-CN" altLang="en-US" dirty="0"/>
              <a:t>网络的时候就傻傻地问过别人，到底有多少张图片啊？其实稍微查点资料就知道没有用到</a:t>
            </a:r>
            <a:r>
              <a:rPr lang="en-US" altLang="zh-CN" dirty="0"/>
              <a:t>1500</a:t>
            </a:r>
            <a:r>
              <a:rPr lang="zh-CN" altLang="en-US" dirty="0"/>
              <a:t>万（对应了</a:t>
            </a:r>
            <a:r>
              <a:rPr lang="en-US" altLang="zh-CN" dirty="0"/>
              <a:t>2</a:t>
            </a:r>
            <a:r>
              <a:rPr lang="zh-CN" altLang="en-US" dirty="0"/>
              <a:t>万多类），常用的是</a:t>
            </a:r>
            <a:r>
              <a:rPr lang="en-US" altLang="zh-CN" dirty="0"/>
              <a:t>ISLVRC 2012</a:t>
            </a:r>
            <a:r>
              <a:rPr lang="zh-CN" altLang="en-US" dirty="0"/>
              <a:t>（</a:t>
            </a:r>
            <a:r>
              <a:rPr lang="en-US" altLang="zh-CN" i="1" dirty="0"/>
              <a:t>ImageNet Large Scale Visual Recognition Challenge</a:t>
            </a:r>
            <a:r>
              <a:rPr lang="zh-CN" altLang="en-US" dirty="0"/>
              <a:t>）比赛用的子数据集，其中：</a:t>
            </a:r>
            <a:endParaRPr lang="zh-CN" altLang="en-US" dirty="0"/>
          </a:p>
          <a:p>
            <a:r>
              <a:rPr lang="zh-CN" altLang="en-US" dirty="0"/>
              <a:t>因为训练集</a:t>
            </a:r>
            <a:r>
              <a:rPr lang="en-US" altLang="zh-CN" dirty="0"/>
              <a:t>128</a:t>
            </a:r>
            <a:r>
              <a:rPr lang="zh-CN" altLang="en-US" dirty="0"/>
              <a:t>万多，所以常见的训练</a:t>
            </a:r>
            <a:r>
              <a:rPr lang="en-US" altLang="zh-CN" dirty="0"/>
              <a:t>setting</a:t>
            </a:r>
            <a:r>
              <a:rPr lang="zh-CN" altLang="en-US" dirty="0"/>
              <a:t>有</a:t>
            </a:r>
            <a:r>
              <a:rPr lang="en-US" altLang="zh-CN" dirty="0"/>
              <a:t>256 batch size</a:t>
            </a:r>
            <a:r>
              <a:rPr lang="zh-CN" altLang="en-US" dirty="0"/>
              <a:t>，</a:t>
            </a:r>
            <a:r>
              <a:rPr lang="en-US" altLang="zh-CN" dirty="0"/>
              <a:t>5000 </a:t>
            </a:r>
            <a:r>
              <a:rPr lang="en-US" altLang="zh-CN" dirty="0" err="1"/>
              <a:t>iters</a:t>
            </a:r>
            <a:r>
              <a:rPr lang="en-US" altLang="zh-CN" dirty="0"/>
              <a:t>/epoch</a:t>
            </a:r>
            <a:r>
              <a:rPr lang="zh-CN" altLang="en-US" dirty="0"/>
              <a:t>，这样一个</a:t>
            </a:r>
            <a:r>
              <a:rPr lang="en-US" altLang="zh-CN" dirty="0"/>
              <a:t>epoch</a:t>
            </a:r>
            <a:r>
              <a:rPr lang="zh-CN" altLang="en-US" dirty="0"/>
              <a:t>差不多可以过完全部的训练集。</a:t>
            </a:r>
            <a:endParaRPr lang="zh-CN" altLang="en-US" dirty="0"/>
          </a:p>
          <a:p>
            <a:br>
              <a:rPr lang="zh-CN" altLang="en-US" dirty="0"/>
            </a:br>
            <a:br>
              <a:rPr lang="zh-CN" altLang="en-US" dirty="0"/>
            </a:b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做深度学习目标检测方面的同学怎么都会接触到</a:t>
            </a:r>
            <a:r>
              <a:rPr lang="en-US" altLang="zh-CN" dirty="0"/>
              <a:t>PASCAL VOC</a:t>
            </a:r>
            <a:r>
              <a:rPr lang="zh-CN" altLang="en-US" dirty="0"/>
              <a:t>这个数据集。也许很少用到整个数据集，但是一般都会按照它的格式准备自己的数据集。所以这里就来详细的记录一下</a:t>
            </a:r>
            <a:r>
              <a:rPr lang="en-US" altLang="zh-CN" dirty="0"/>
              <a:t>PASCAL VOC</a:t>
            </a:r>
            <a:r>
              <a:rPr lang="zh-CN" altLang="en-US" dirty="0"/>
              <a:t>的格式，包括目录构成以及各个文件夹的内容格式，方便以后自己按照</a:t>
            </a:r>
            <a:r>
              <a:rPr lang="en-US" altLang="zh-CN" dirty="0"/>
              <a:t>VOC</a:t>
            </a:r>
            <a:r>
              <a:rPr lang="zh-CN" altLang="en-US" dirty="0"/>
              <a:t>的标准格式制作自己的数据集。</a:t>
            </a:r>
            <a:endParaRPr lang="en-US" altLang="zh-CN" dirty="0"/>
          </a:p>
          <a:p>
            <a:r>
              <a:rPr lang="en-US" altLang="zh-CN" dirty="0"/>
              <a:t>https://blog.csdn.net/u013832707/article/details/80060327</a:t>
            </a:r>
            <a:endParaRPr lang="zh-CN" altLang="en-US" dirty="0"/>
          </a:p>
          <a:p>
            <a:r>
              <a:rPr lang="en-US" altLang="zh-CN" dirty="0"/>
              <a:t>————————————————</a:t>
            </a:r>
            <a:endParaRPr lang="en-US" altLang="zh-CN" dirty="0"/>
          </a:p>
          <a:p>
            <a:pPr algn="l"/>
            <a:r>
              <a:rPr lang="en-US" altLang="zh-CN" b="0" i="0" dirty="0">
                <a:solidFill>
                  <a:srgbClr val="121212"/>
                </a:solidFill>
                <a:effectLst/>
                <a:latin typeface="-apple-system"/>
              </a:rPr>
              <a:t>PASCAL</a:t>
            </a:r>
            <a:r>
              <a:rPr lang="zh-CN" altLang="en-US" b="0" i="0" dirty="0">
                <a:solidFill>
                  <a:srgbClr val="121212"/>
                </a:solidFill>
                <a:effectLst/>
                <a:latin typeface="-apple-system"/>
              </a:rPr>
              <a:t>的全称是</a:t>
            </a:r>
            <a:r>
              <a:rPr lang="en-US" altLang="zh-CN" b="0" i="0" dirty="0">
                <a:solidFill>
                  <a:srgbClr val="121212"/>
                </a:solidFill>
                <a:effectLst/>
                <a:latin typeface="-apple-system"/>
              </a:rPr>
              <a:t>Pattern Analysis, Statistical Modelling and Computational Learning</a:t>
            </a:r>
            <a:r>
              <a:rPr lang="zh-CN" altLang="en-US" b="0" i="0" dirty="0">
                <a:solidFill>
                  <a:srgbClr val="121212"/>
                </a:solidFill>
                <a:effectLst/>
                <a:latin typeface="-apple-system"/>
              </a:rPr>
              <a:t>。</a:t>
            </a:r>
            <a:endParaRPr lang="zh-CN" altLang="en-US" b="0" i="0" dirty="0">
              <a:solidFill>
                <a:srgbClr val="121212"/>
              </a:solidFill>
              <a:effectLst/>
              <a:latin typeface="-apple-system"/>
            </a:endParaRPr>
          </a:p>
          <a:p>
            <a:pPr algn="l"/>
            <a:r>
              <a:rPr lang="en-US" altLang="zh-CN" b="0" i="0" dirty="0">
                <a:solidFill>
                  <a:srgbClr val="121212"/>
                </a:solidFill>
                <a:effectLst/>
                <a:latin typeface="-apple-system"/>
              </a:rPr>
              <a:t>VOC</a:t>
            </a:r>
            <a:r>
              <a:rPr lang="zh-CN" altLang="en-US" b="0" i="0" dirty="0">
                <a:solidFill>
                  <a:srgbClr val="121212"/>
                </a:solidFill>
                <a:effectLst/>
                <a:latin typeface="-apple-system"/>
              </a:rPr>
              <a:t>的全称是</a:t>
            </a:r>
            <a:r>
              <a:rPr lang="en-US" altLang="zh-CN" b="0" i="0" dirty="0">
                <a:solidFill>
                  <a:srgbClr val="121212"/>
                </a:solidFill>
                <a:effectLst/>
                <a:latin typeface="-apple-system"/>
              </a:rPr>
              <a:t>Visual Object Classes</a:t>
            </a:r>
            <a:r>
              <a:rPr lang="zh-CN" altLang="en-US" b="0" i="0" dirty="0">
                <a:solidFill>
                  <a:srgbClr val="121212"/>
                </a:solidFill>
                <a:effectLst/>
                <a:latin typeface="-apple-system"/>
              </a:rPr>
              <a:t>。</a:t>
            </a:r>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第一届</a:t>
            </a:r>
            <a:r>
              <a:rPr lang="en-US" altLang="zh-CN" b="0" i="0" dirty="0">
                <a:solidFill>
                  <a:srgbClr val="121212"/>
                </a:solidFill>
                <a:effectLst/>
                <a:latin typeface="-apple-system"/>
              </a:rPr>
              <a:t>PASCAL VOC</a:t>
            </a:r>
            <a:r>
              <a:rPr lang="zh-CN" altLang="en-US" b="0" i="0" dirty="0">
                <a:solidFill>
                  <a:srgbClr val="121212"/>
                </a:solidFill>
                <a:effectLst/>
                <a:latin typeface="-apple-system"/>
              </a:rPr>
              <a:t>举办于</a:t>
            </a:r>
            <a:r>
              <a:rPr lang="en-US" altLang="zh-CN" b="0" i="0" dirty="0">
                <a:solidFill>
                  <a:srgbClr val="121212"/>
                </a:solidFill>
                <a:effectLst/>
                <a:latin typeface="-apple-system"/>
              </a:rPr>
              <a:t>2005</a:t>
            </a:r>
            <a:r>
              <a:rPr lang="zh-CN" altLang="en-US" b="0" i="0" dirty="0">
                <a:solidFill>
                  <a:srgbClr val="121212"/>
                </a:solidFill>
                <a:effectLst/>
                <a:latin typeface="-apple-system"/>
              </a:rPr>
              <a:t>年，然后每年一届，于</a:t>
            </a:r>
            <a:r>
              <a:rPr lang="en-US" altLang="zh-CN" b="0" i="0" dirty="0">
                <a:solidFill>
                  <a:srgbClr val="121212"/>
                </a:solidFill>
                <a:effectLst/>
                <a:latin typeface="-apple-system"/>
              </a:rPr>
              <a:t>2012</a:t>
            </a:r>
            <a:r>
              <a:rPr lang="zh-CN" altLang="en-US" b="0" i="0" dirty="0">
                <a:solidFill>
                  <a:srgbClr val="121212"/>
                </a:solidFill>
                <a:effectLst/>
                <a:latin typeface="-apple-system"/>
              </a:rPr>
              <a:t>年终止。</a:t>
            </a:r>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本文以</a:t>
            </a:r>
            <a:r>
              <a:rPr lang="en-US" altLang="zh-CN" b="0" i="0" dirty="0">
                <a:solidFill>
                  <a:srgbClr val="121212"/>
                </a:solidFill>
                <a:effectLst/>
                <a:latin typeface="-apple-system"/>
              </a:rPr>
              <a:t>PASCAL VOC 2012</a:t>
            </a:r>
            <a:r>
              <a:rPr lang="zh-CN" altLang="en-US" b="0" i="0" dirty="0">
                <a:solidFill>
                  <a:srgbClr val="121212"/>
                </a:solidFill>
                <a:effectLst/>
                <a:latin typeface="-apple-system"/>
              </a:rPr>
              <a:t>为基础。</a:t>
            </a:r>
            <a:endParaRPr lang="en-US" altLang="zh-CN" b="0" i="0" dirty="0">
              <a:solidFill>
                <a:srgbClr val="121212"/>
              </a:solidFill>
              <a:effectLst/>
              <a:latin typeface="-apple-system"/>
            </a:endParaRPr>
          </a:p>
          <a:p>
            <a:pPr algn="l"/>
            <a:endParaRPr lang="en-US" altLang="zh-CN" b="0" i="0" dirty="0">
              <a:solidFill>
                <a:srgbClr val="121212"/>
              </a:solidFill>
              <a:effectLst/>
              <a:latin typeface="-apple-system"/>
            </a:endParaRPr>
          </a:p>
          <a:p>
            <a:pPr algn="l"/>
            <a:r>
              <a:rPr lang="en-US" altLang="zh-CN" b="0" i="0" dirty="0">
                <a:solidFill>
                  <a:srgbClr val="121212"/>
                </a:solidFill>
                <a:effectLst/>
                <a:latin typeface="-apple-system"/>
              </a:rPr>
              <a:t>PASCAL VOC</a:t>
            </a:r>
            <a:r>
              <a:rPr lang="zh-CN" altLang="en-US" b="0" i="0" dirty="0">
                <a:solidFill>
                  <a:srgbClr val="121212"/>
                </a:solidFill>
                <a:effectLst/>
                <a:latin typeface="-apple-system"/>
              </a:rPr>
              <a:t>的主要</a:t>
            </a:r>
            <a:r>
              <a:rPr lang="en-US" altLang="zh-CN" b="0" i="0" dirty="0">
                <a:solidFill>
                  <a:srgbClr val="121212"/>
                </a:solidFill>
                <a:effectLst/>
                <a:latin typeface="-apple-system"/>
              </a:rPr>
              <a:t>2</a:t>
            </a:r>
            <a:r>
              <a:rPr lang="zh-CN" altLang="en-US" b="0" i="0" dirty="0">
                <a:solidFill>
                  <a:srgbClr val="121212"/>
                </a:solidFill>
                <a:effectLst/>
                <a:latin typeface="-apple-system"/>
              </a:rPr>
              <a:t>个任务是</a:t>
            </a:r>
            <a:r>
              <a:rPr lang="en-US" altLang="zh-CN" b="0" i="0" dirty="0">
                <a:solidFill>
                  <a:srgbClr val="121212"/>
                </a:solidFill>
                <a:effectLst/>
                <a:latin typeface="-apple-system"/>
              </a:rPr>
              <a:t>(</a:t>
            </a:r>
            <a:r>
              <a:rPr lang="zh-CN" altLang="en-US" b="0" i="0" dirty="0">
                <a:solidFill>
                  <a:srgbClr val="121212"/>
                </a:solidFill>
                <a:effectLst/>
                <a:latin typeface="-apple-system"/>
              </a:rPr>
              <a:t>按照其官方网站所述，实际上是</a:t>
            </a:r>
            <a:r>
              <a:rPr lang="en-US" altLang="zh-CN" b="0" i="0" dirty="0">
                <a:solidFill>
                  <a:srgbClr val="121212"/>
                </a:solidFill>
                <a:effectLst/>
                <a:latin typeface="-apple-system"/>
              </a:rPr>
              <a:t>5</a:t>
            </a:r>
            <a:r>
              <a:rPr lang="zh-CN" altLang="en-US" b="0" i="0" dirty="0">
                <a:solidFill>
                  <a:srgbClr val="121212"/>
                </a:solidFill>
                <a:effectLst/>
                <a:latin typeface="-apple-system"/>
              </a:rPr>
              <a:t>个</a:t>
            </a:r>
            <a:r>
              <a:rPr lang="en-US" altLang="zh-CN" b="0" i="0" dirty="0">
                <a:solidFill>
                  <a:srgbClr val="121212"/>
                </a:solidFill>
                <a:effectLst/>
                <a:latin typeface="-apple-system"/>
              </a:rPr>
              <a:t>)</a:t>
            </a:r>
            <a:r>
              <a:rPr lang="zh-CN" altLang="en-US" b="0" i="0" dirty="0">
                <a:solidFill>
                  <a:srgbClr val="121212"/>
                </a:solidFill>
                <a:effectLst/>
                <a:latin typeface="-apple-system"/>
              </a:rPr>
              <a:t>：</a:t>
            </a:r>
            <a:endParaRPr lang="zh-CN" altLang="en-US" b="0" i="0" dirty="0">
              <a:solidFill>
                <a:srgbClr val="121212"/>
              </a:solidFill>
              <a:effectLst/>
              <a:latin typeface="-apple-system"/>
            </a:endParaRPr>
          </a:p>
          <a:p>
            <a:pPr algn="l">
              <a:buFont typeface="Arial" panose="020B0604020202020204" pitchFamily="34" charset="0"/>
              <a:buChar char="•"/>
            </a:pPr>
            <a:r>
              <a:rPr lang="zh-CN" altLang="en-US" b="0" i="0" dirty="0">
                <a:solidFill>
                  <a:srgbClr val="121212"/>
                </a:solidFill>
                <a:effectLst/>
                <a:latin typeface="-apple-system"/>
              </a:rPr>
              <a:t>分类： 对于每一个分类，判断该分类是否在测试照片上存在（共</a:t>
            </a:r>
            <a:r>
              <a:rPr lang="en-US" altLang="zh-CN" b="0" i="0" dirty="0">
                <a:solidFill>
                  <a:srgbClr val="121212"/>
                </a:solidFill>
                <a:effectLst/>
                <a:latin typeface="-apple-system"/>
              </a:rPr>
              <a:t>20</a:t>
            </a:r>
            <a:r>
              <a:rPr lang="zh-CN" altLang="en-US" b="0" i="0" dirty="0">
                <a:solidFill>
                  <a:srgbClr val="121212"/>
                </a:solidFill>
                <a:effectLst/>
                <a:latin typeface="-apple-system"/>
              </a:rPr>
              <a:t>类）；</a:t>
            </a:r>
            <a:endParaRPr lang="zh-CN" altLang="en-US" b="0" i="0" dirty="0">
              <a:solidFill>
                <a:srgbClr val="121212"/>
              </a:solidFill>
              <a:effectLst/>
              <a:latin typeface="-apple-system"/>
            </a:endParaRPr>
          </a:p>
          <a:p>
            <a:pPr algn="l">
              <a:buFont typeface="Arial" panose="020B0604020202020204" pitchFamily="34" charset="0"/>
              <a:buChar char="•"/>
            </a:pPr>
            <a:r>
              <a:rPr lang="zh-CN" altLang="en-US" b="0" i="0" dirty="0">
                <a:solidFill>
                  <a:srgbClr val="121212"/>
                </a:solidFill>
                <a:effectLst/>
                <a:latin typeface="-apple-system"/>
              </a:rPr>
              <a:t>检测：检测目标对象在待测试图片中的位置并给出矩形框坐标（</a:t>
            </a:r>
            <a:r>
              <a:rPr lang="en-US" altLang="zh-CN" b="0" i="0" dirty="0">
                <a:solidFill>
                  <a:srgbClr val="121212"/>
                </a:solidFill>
                <a:effectLst/>
                <a:latin typeface="-apple-system"/>
              </a:rPr>
              <a:t>bounding box</a:t>
            </a:r>
            <a:r>
              <a:rPr lang="zh-CN" altLang="en-US" b="0" i="0" dirty="0">
                <a:solidFill>
                  <a:srgbClr val="121212"/>
                </a:solidFill>
                <a:effectLst/>
                <a:latin typeface="-apple-system"/>
              </a:rPr>
              <a:t>）；</a:t>
            </a:r>
            <a:endParaRPr lang="zh-CN" altLang="en-US" b="0" i="0" dirty="0">
              <a:solidFill>
                <a:srgbClr val="121212"/>
              </a:solidFill>
              <a:effectLst/>
              <a:latin typeface="-apple-system"/>
            </a:endParaRPr>
          </a:p>
          <a:p>
            <a:pPr algn="l">
              <a:buFont typeface="Arial" panose="020B0604020202020204" pitchFamily="34" charset="0"/>
              <a:buChar char="•"/>
            </a:pPr>
            <a:r>
              <a:rPr lang="en-US" altLang="zh-CN" b="0" i="0" dirty="0">
                <a:solidFill>
                  <a:srgbClr val="121212"/>
                </a:solidFill>
                <a:effectLst/>
                <a:latin typeface="-apple-system"/>
              </a:rPr>
              <a:t>Segmentation: </a:t>
            </a:r>
            <a:r>
              <a:rPr lang="zh-CN" altLang="en-US" b="0" i="0" dirty="0">
                <a:solidFill>
                  <a:srgbClr val="121212"/>
                </a:solidFill>
                <a:effectLst/>
                <a:latin typeface="-apple-system"/>
              </a:rPr>
              <a:t>对于待测照片中的任何一个像素，判断哪一个分类包含该像素（如果</a:t>
            </a:r>
            <a:r>
              <a:rPr lang="en-US" altLang="zh-CN" b="0" i="0" dirty="0">
                <a:solidFill>
                  <a:srgbClr val="121212"/>
                </a:solidFill>
                <a:effectLst/>
                <a:latin typeface="-apple-system"/>
              </a:rPr>
              <a:t>20</a:t>
            </a:r>
            <a:r>
              <a:rPr lang="zh-CN" altLang="en-US" b="0" i="0" dirty="0">
                <a:solidFill>
                  <a:srgbClr val="121212"/>
                </a:solidFill>
                <a:effectLst/>
                <a:latin typeface="-apple-system"/>
              </a:rPr>
              <a:t>个分类没有一个包含该像素，那么该像素属于背景）；</a:t>
            </a:r>
            <a:endParaRPr lang="zh-CN" altLang="en-US" b="0" i="0" dirty="0">
              <a:solidFill>
                <a:srgbClr val="121212"/>
              </a:solidFill>
              <a:effectLst/>
              <a:latin typeface="-apple-system"/>
            </a:endParaRPr>
          </a:p>
          <a:p>
            <a:pPr algn="l">
              <a:buFont typeface="Arial" panose="020B0604020202020204" pitchFamily="34" charset="0"/>
              <a:buChar char="•"/>
            </a:pPr>
            <a:r>
              <a:rPr lang="zh-CN" altLang="en-US" b="0" i="0" dirty="0">
                <a:solidFill>
                  <a:srgbClr val="121212"/>
                </a:solidFill>
                <a:effectLst/>
                <a:latin typeface="-apple-system"/>
              </a:rPr>
              <a:t>（在给定矩形框位置的情况下）人体动作识别；</a:t>
            </a:r>
            <a:endParaRPr lang="zh-CN" altLang="en-US" b="0" i="0" dirty="0">
              <a:solidFill>
                <a:srgbClr val="121212"/>
              </a:solidFill>
              <a:effectLst/>
              <a:latin typeface="-apple-system"/>
            </a:endParaRPr>
          </a:p>
          <a:p>
            <a:pPr algn="l">
              <a:buFont typeface="Arial" panose="020B0604020202020204" pitchFamily="34" charset="0"/>
              <a:buChar char="•"/>
            </a:pPr>
            <a:r>
              <a:rPr lang="en-US" altLang="zh-CN" b="0" i="0" dirty="0">
                <a:solidFill>
                  <a:srgbClr val="121212"/>
                </a:solidFill>
                <a:effectLst/>
                <a:latin typeface="-apple-system"/>
              </a:rPr>
              <a:t>Large Scale Recognition</a:t>
            </a:r>
            <a:r>
              <a:rPr lang="zh-CN" altLang="en-US" b="0" i="0" dirty="0">
                <a:solidFill>
                  <a:srgbClr val="121212"/>
                </a:solidFill>
                <a:effectLst/>
                <a:latin typeface="-apple-system"/>
              </a:rPr>
              <a:t>（由</a:t>
            </a:r>
            <a:r>
              <a:rPr lang="en-US" altLang="zh-CN" b="0" i="0" dirty="0">
                <a:solidFill>
                  <a:srgbClr val="121212"/>
                </a:solidFill>
                <a:effectLst/>
                <a:latin typeface="-apple-system"/>
              </a:rPr>
              <a:t>ImageNet</a:t>
            </a:r>
            <a:r>
              <a:rPr lang="zh-CN" altLang="en-US" b="0" i="0" dirty="0">
                <a:solidFill>
                  <a:srgbClr val="121212"/>
                </a:solidFill>
                <a:effectLst/>
                <a:latin typeface="-apple-system"/>
              </a:rPr>
              <a:t>主办）。</a:t>
            </a:r>
            <a:endParaRPr lang="en-US" altLang="zh-CN" b="0" i="0" dirty="0">
              <a:solidFill>
                <a:srgbClr val="121212"/>
              </a:solidFill>
              <a:effectLst/>
              <a:latin typeface="-apple-system"/>
            </a:endParaRPr>
          </a:p>
          <a:p>
            <a:pPr algn="l">
              <a:buFont typeface="Arial" panose="020B0604020202020204" pitchFamily="34" charset="0"/>
              <a:buChar char="•"/>
            </a:pPr>
            <a:endParaRPr lang="en-US" altLang="zh-CN" dirty="0"/>
          </a:p>
          <a:p>
            <a:r>
              <a:rPr lang="en-US" altLang="zh-CN" dirty="0"/>
              <a:t>————————————————————————</a:t>
            </a:r>
            <a:endParaRPr lang="en-US" altLang="zh-CN" dirty="0"/>
          </a:p>
          <a:p>
            <a:r>
              <a:rPr lang="en-US" altLang="zh-CN" dirty="0"/>
              <a:t>PASCAL VOC</a:t>
            </a:r>
            <a:r>
              <a:rPr lang="zh-CN" altLang="en-US" dirty="0"/>
              <a:t>图片集包括</a:t>
            </a:r>
            <a:r>
              <a:rPr lang="en-US" altLang="zh-CN" dirty="0"/>
              <a:t>20</a:t>
            </a:r>
            <a:r>
              <a:rPr lang="zh-CN" altLang="en-US" dirty="0"/>
              <a:t>个目录：人类；动物（鸟、猫、牛、狗、马、羊）；交通工具（飞机、自行车、船、公共汽车、小轿车、摩托车、火车）；室内（瓶子、椅子、餐桌、盆栽植物、沙发、电视）。</a:t>
            </a:r>
            <a:r>
              <a:rPr lang="en-US" altLang="zh-CN" dirty="0"/>
              <a:t>PASCAL VOC</a:t>
            </a:r>
            <a:r>
              <a:rPr lang="zh-CN" altLang="en-US" dirty="0"/>
              <a:t>挑战赛是视觉对象的分类识别和检测的一个基准测试，提供了检测算法和学习性能的标准图像注释数据集和标准的评估系统。数据集大小：</a:t>
            </a:r>
            <a:r>
              <a:rPr lang="en-US" altLang="zh-CN" dirty="0"/>
              <a:t>~2GB</a:t>
            </a:r>
            <a:r>
              <a:rPr lang="zh-CN" altLang="en-US" dirty="0"/>
              <a:t>下载地址：</a:t>
            </a:r>
            <a:r>
              <a:rPr lang="en-US" altLang="zh-CN" dirty="0"/>
              <a:t>http://host.robots.ox.ac.uk/pascal/VOC/voc2012/index.html</a:t>
            </a:r>
            <a:endParaRPr lang="en-US" altLang="zh-CN" dirty="0"/>
          </a:p>
          <a:p>
            <a:r>
              <a:rPr lang="en-US" altLang="zh-CN" dirty="0"/>
              <a:t>————————————————</a:t>
            </a:r>
            <a:endParaRPr lang="en-US" altLang="zh-CN" dirty="0"/>
          </a:p>
          <a:p>
            <a:r>
              <a:rPr lang="zh-CN" altLang="en-US" dirty="0"/>
              <a:t>版权声明：本文为</a:t>
            </a:r>
            <a:r>
              <a:rPr lang="en-US" altLang="zh-CN" dirty="0"/>
              <a:t>CSDN</a:t>
            </a:r>
            <a:r>
              <a:rPr lang="zh-CN" altLang="en-US" dirty="0"/>
              <a:t>博主「不熬夜的键盘艺术家」的原创文章，遵循</a:t>
            </a:r>
            <a:r>
              <a:rPr lang="en-US" altLang="zh-CN" dirty="0"/>
              <a:t>CC 4.0 BY-SA</a:t>
            </a:r>
            <a:r>
              <a:rPr lang="zh-CN" altLang="en-US" dirty="0"/>
              <a:t>版权协议，转载请附上原文出处链接及本声明。</a:t>
            </a:r>
            <a:endParaRPr lang="zh-CN" altLang="en-US" dirty="0"/>
          </a:p>
          <a:p>
            <a:r>
              <a:rPr lang="zh-CN" altLang="en-US" dirty="0"/>
              <a:t>原文链接：</a:t>
            </a:r>
            <a:r>
              <a:rPr lang="en-US" altLang="zh-CN" dirty="0"/>
              <a:t>https://blog.csdn.net/weixin_42010722/article/details/120199613</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000000"/>
                </a:solidFill>
                <a:effectLst/>
                <a:latin typeface="Arial" panose="020B0604020202020204" pitchFamily="34" charset="0"/>
              </a:rPr>
              <a:t>Visual Object Classes Challenge</a:t>
            </a:r>
            <a:endParaRPr lang="en-US" altLang="zh-CN"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000000"/>
                </a:solidFill>
                <a:effectLst/>
                <a:latin typeface="Arial" panose="020B0604020202020204" pitchFamily="34" charset="0"/>
              </a:rPr>
              <a:t>————————————————————</a:t>
            </a:r>
            <a:endParaRPr lang="en-US" altLang="zh-CN"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191919"/>
                </a:solidFill>
                <a:effectLst/>
                <a:latin typeface="PingFang SC"/>
              </a:rPr>
              <a:t>Pascal VOC2012</a:t>
            </a:r>
            <a:r>
              <a:rPr lang="zh-CN" altLang="en-US" b="0" i="0" dirty="0">
                <a:solidFill>
                  <a:srgbClr val="191919"/>
                </a:solidFill>
                <a:effectLst/>
                <a:latin typeface="PingFang SC"/>
              </a:rPr>
              <a:t>作为基准数据之一，在对象检测、图像分割网络对比实验与模型效果评估中被频频使用</a:t>
            </a:r>
            <a:endParaRPr lang="en-US" altLang="zh-CN"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191919"/>
                </a:solidFill>
                <a:effectLst/>
                <a:latin typeface="PingFang SC"/>
              </a:rPr>
              <a:t>Pascal VOC2012</a:t>
            </a:r>
            <a:r>
              <a:rPr lang="zh-CN" altLang="en-US" b="0" i="0" dirty="0">
                <a:solidFill>
                  <a:srgbClr val="191919"/>
                </a:solidFill>
                <a:effectLst/>
                <a:latin typeface="PingFang SC"/>
              </a:rPr>
              <a:t>数据集主要是针对视觉任务中监督学习提供标签数据</a:t>
            </a: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solidFill>
                  <a:srgbClr val="191919"/>
                </a:solidFill>
                <a:effectLst/>
                <a:latin typeface="PingFang SC"/>
              </a:rPr>
              <a:t>训练图像有</a:t>
            </a:r>
            <a:r>
              <a:rPr lang="en-US" altLang="zh-CN" b="1" i="0" dirty="0">
                <a:solidFill>
                  <a:srgbClr val="191919"/>
                </a:solidFill>
                <a:effectLst/>
                <a:latin typeface="PingFang SC"/>
              </a:rPr>
              <a:t>5717</a:t>
            </a:r>
            <a:r>
              <a:rPr lang="zh-CN" altLang="en-US" b="1" i="0" dirty="0">
                <a:solidFill>
                  <a:srgbClr val="191919"/>
                </a:solidFill>
                <a:effectLst/>
                <a:latin typeface="PingFang SC"/>
              </a:rPr>
              <a:t>张，目标数</a:t>
            </a:r>
            <a:r>
              <a:rPr lang="en-US" altLang="zh-CN" b="1" i="0" dirty="0">
                <a:solidFill>
                  <a:srgbClr val="191919"/>
                </a:solidFill>
                <a:effectLst/>
                <a:latin typeface="PingFang SC"/>
              </a:rPr>
              <a:t>13609</a:t>
            </a:r>
            <a:r>
              <a:rPr lang="zh-CN" altLang="en-US" b="1" i="0" dirty="0">
                <a:solidFill>
                  <a:srgbClr val="191919"/>
                </a:solidFill>
                <a:effectLst/>
                <a:latin typeface="PingFang SC"/>
              </a:rPr>
              <a:t>个。</a:t>
            </a: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000000"/>
                </a:solidFill>
                <a:effectLst/>
                <a:latin typeface="Arial" panose="020B0604020202020204" pitchFamily="34" charset="0"/>
              </a:rPr>
              <a:t>https://www.sohu.com/a/333069232_823210</a:t>
            </a: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91919"/>
                </a:solidFill>
                <a:effectLst/>
                <a:latin typeface="PingFang SC"/>
              </a:rPr>
              <a:t>看起来很多图像是有</a:t>
            </a:r>
            <a:r>
              <a:rPr lang="en-US" altLang="zh-CN" b="0" i="0" dirty="0">
                <a:solidFill>
                  <a:srgbClr val="191919"/>
                </a:solidFill>
                <a:effectLst/>
                <a:latin typeface="PingFang SC"/>
              </a:rPr>
              <a:t>object</a:t>
            </a:r>
            <a:r>
              <a:rPr lang="zh-CN" altLang="en-US" b="0" i="0" dirty="0">
                <a:solidFill>
                  <a:srgbClr val="191919"/>
                </a:solidFill>
                <a:effectLst/>
                <a:latin typeface="PingFang SC"/>
              </a:rPr>
              <a:t>的边界框标注的。</a:t>
            </a: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91919"/>
                </a:solidFill>
                <a:effectLst/>
                <a:latin typeface="PingFang SC"/>
              </a:rPr>
              <a:t>可用于分类、目标检测、图像分割等训练。</a:t>
            </a:r>
            <a:endParaRPr lang="en-US" altLang="zh-CN"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solidFill>
                  <a:srgbClr val="000000"/>
                </a:solidFill>
                <a:effectLst/>
                <a:latin typeface="Arial" panose="020B0604020202020204" pitchFamily="34" charset="0"/>
              </a:rPr>
              <a:t>其中</a:t>
            </a:r>
            <a:r>
              <a:rPr lang="en-US" altLang="zh-CN" b="1" i="0" dirty="0">
                <a:solidFill>
                  <a:srgbClr val="000000"/>
                </a:solidFill>
                <a:effectLst/>
                <a:latin typeface="Arial" panose="020B0604020202020204" pitchFamily="34" charset="0"/>
              </a:rPr>
              <a:t>Action</a:t>
            </a:r>
            <a:r>
              <a:rPr lang="zh-CN" altLang="en-US" b="1" i="0" dirty="0">
                <a:solidFill>
                  <a:srgbClr val="000000"/>
                </a:solidFill>
                <a:effectLst/>
                <a:latin typeface="Arial" panose="020B0604020202020204" pitchFamily="34" charset="0"/>
              </a:rPr>
              <a:t>下存放的是人的动作（例如</a:t>
            </a:r>
            <a:r>
              <a:rPr lang="en-US" altLang="zh-CN" b="1" i="0" dirty="0">
                <a:solidFill>
                  <a:srgbClr val="000000"/>
                </a:solidFill>
                <a:effectLst/>
                <a:latin typeface="Arial" panose="020B0604020202020204" pitchFamily="34" charset="0"/>
              </a:rPr>
              <a:t>running</a:t>
            </a:r>
            <a:r>
              <a:rPr lang="zh-CN" altLang="en-US" b="1" i="0" dirty="0">
                <a:solidFill>
                  <a:srgbClr val="000000"/>
                </a:solidFill>
                <a:effectLst/>
                <a:latin typeface="Arial" panose="020B0604020202020204" pitchFamily="34" charset="0"/>
              </a:rPr>
              <a:t>、</a:t>
            </a:r>
            <a:r>
              <a:rPr lang="en-US" altLang="zh-CN" b="1" i="0" dirty="0">
                <a:solidFill>
                  <a:srgbClr val="000000"/>
                </a:solidFill>
                <a:effectLst/>
                <a:latin typeface="Arial" panose="020B0604020202020204" pitchFamily="34" charset="0"/>
              </a:rPr>
              <a:t>jumping</a:t>
            </a:r>
            <a:r>
              <a:rPr lang="zh-CN" altLang="en-US" b="1" i="0" dirty="0">
                <a:solidFill>
                  <a:srgbClr val="000000"/>
                </a:solidFill>
                <a:effectLst/>
                <a:latin typeface="Arial" panose="020B0604020202020204" pitchFamily="34" charset="0"/>
              </a:rPr>
              <a:t>等等，这也是</a:t>
            </a:r>
            <a:r>
              <a:rPr lang="en-US" altLang="zh-CN" b="1" i="0" dirty="0">
                <a:solidFill>
                  <a:srgbClr val="000000"/>
                </a:solidFill>
                <a:effectLst/>
                <a:latin typeface="Arial" panose="020B0604020202020204" pitchFamily="34" charset="0"/>
              </a:rPr>
              <a:t>VOC challenge</a:t>
            </a:r>
            <a:r>
              <a:rPr lang="zh-CN" altLang="en-US" b="1" i="0" dirty="0">
                <a:solidFill>
                  <a:srgbClr val="000000"/>
                </a:solidFill>
                <a:effectLst/>
                <a:latin typeface="Arial" panose="020B0604020202020204" pitchFamily="34" charset="0"/>
              </a:rPr>
              <a:t>的一部分）</a:t>
            </a:r>
            <a:r>
              <a:rPr lang="en-US" altLang="zh-CN" b="1" i="0" dirty="0">
                <a:solidFill>
                  <a:srgbClr val="000000"/>
                </a:solidFill>
                <a:effectLst/>
                <a:latin typeface="Arial" panose="020B0604020202020204" pitchFamily="34" charset="0"/>
              </a:rPr>
              <a:t>Layout</a:t>
            </a:r>
            <a:r>
              <a:rPr lang="zh-CN" altLang="en-US" b="1" i="0" dirty="0">
                <a:solidFill>
                  <a:srgbClr val="000000"/>
                </a:solidFill>
                <a:effectLst/>
                <a:latin typeface="Arial" panose="020B0604020202020204" pitchFamily="34" charset="0"/>
              </a:rPr>
              <a:t>下存放的是具有人体部位的数据（人的</a:t>
            </a:r>
            <a:r>
              <a:rPr lang="en-US" altLang="zh-CN" b="1" i="0" dirty="0">
                <a:solidFill>
                  <a:srgbClr val="000000"/>
                </a:solidFill>
                <a:effectLst/>
                <a:latin typeface="Arial" panose="020B0604020202020204" pitchFamily="34" charset="0"/>
              </a:rPr>
              <a:t>head</a:t>
            </a:r>
            <a:r>
              <a:rPr lang="zh-CN" altLang="en-US" b="1" i="0" dirty="0">
                <a:solidFill>
                  <a:srgbClr val="000000"/>
                </a:solidFill>
                <a:effectLst/>
                <a:latin typeface="Arial" panose="020B0604020202020204" pitchFamily="34" charset="0"/>
              </a:rPr>
              <a:t>、</a:t>
            </a:r>
            <a:r>
              <a:rPr lang="en-US" altLang="zh-CN" b="1" i="0" dirty="0">
                <a:solidFill>
                  <a:srgbClr val="000000"/>
                </a:solidFill>
                <a:effectLst/>
                <a:latin typeface="Arial" panose="020B0604020202020204" pitchFamily="34" charset="0"/>
              </a:rPr>
              <a:t>hand</a:t>
            </a:r>
            <a:r>
              <a:rPr lang="zh-CN" altLang="en-US" b="1" i="0" dirty="0">
                <a:solidFill>
                  <a:srgbClr val="000000"/>
                </a:solidFill>
                <a:effectLst/>
                <a:latin typeface="Arial" panose="020B0604020202020204" pitchFamily="34" charset="0"/>
              </a:rPr>
              <a:t>、</a:t>
            </a:r>
            <a:r>
              <a:rPr lang="en-US" altLang="zh-CN" b="1" i="0" dirty="0">
                <a:solidFill>
                  <a:srgbClr val="000000"/>
                </a:solidFill>
                <a:effectLst/>
                <a:latin typeface="Arial" panose="020B0604020202020204" pitchFamily="34" charset="0"/>
              </a:rPr>
              <a:t>feet</a:t>
            </a:r>
            <a:r>
              <a:rPr lang="zh-CN" altLang="en-US" b="1" i="0" dirty="0">
                <a:solidFill>
                  <a:srgbClr val="000000"/>
                </a:solidFill>
                <a:effectLst/>
                <a:latin typeface="Arial" panose="020B0604020202020204" pitchFamily="34" charset="0"/>
              </a:rPr>
              <a:t>等等，这也是</a:t>
            </a:r>
            <a:r>
              <a:rPr lang="en-US" altLang="zh-CN" b="1" i="0" dirty="0">
                <a:solidFill>
                  <a:srgbClr val="000000"/>
                </a:solidFill>
                <a:effectLst/>
                <a:latin typeface="Arial" panose="020B0604020202020204" pitchFamily="34" charset="0"/>
              </a:rPr>
              <a:t>VOC challenge</a:t>
            </a:r>
            <a:r>
              <a:rPr lang="zh-CN" altLang="en-US" b="1" i="0" dirty="0">
                <a:solidFill>
                  <a:srgbClr val="000000"/>
                </a:solidFill>
                <a:effectLst/>
                <a:latin typeface="Arial" panose="020B0604020202020204" pitchFamily="34" charset="0"/>
              </a:rPr>
              <a:t>的一部分）</a:t>
            </a:r>
            <a:r>
              <a:rPr lang="en-US" altLang="zh-CN" b="1" i="0" dirty="0">
                <a:solidFill>
                  <a:srgbClr val="000000"/>
                </a:solidFill>
                <a:effectLst/>
                <a:latin typeface="Arial" panose="020B0604020202020204" pitchFamily="34" charset="0"/>
              </a:rPr>
              <a:t>Main</a:t>
            </a:r>
            <a:r>
              <a:rPr lang="zh-CN" altLang="en-US" b="1" i="0" dirty="0">
                <a:solidFill>
                  <a:srgbClr val="000000"/>
                </a:solidFill>
                <a:effectLst/>
                <a:latin typeface="Arial" panose="020B0604020202020204" pitchFamily="34" charset="0"/>
              </a:rPr>
              <a:t>下存放的是图像物体识别的数据，总共分为</a:t>
            </a:r>
            <a:r>
              <a:rPr lang="en-US" altLang="zh-CN" b="1" i="0" dirty="0">
                <a:solidFill>
                  <a:srgbClr val="000000"/>
                </a:solidFill>
                <a:effectLst/>
                <a:latin typeface="Arial" panose="020B0604020202020204" pitchFamily="34" charset="0"/>
              </a:rPr>
              <a:t>20</a:t>
            </a:r>
            <a:r>
              <a:rPr lang="zh-CN" altLang="en-US" b="1" i="0" dirty="0">
                <a:solidFill>
                  <a:srgbClr val="000000"/>
                </a:solidFill>
                <a:effectLst/>
                <a:latin typeface="Arial" panose="020B0604020202020204" pitchFamily="34" charset="0"/>
              </a:rPr>
              <a:t>类。</a:t>
            </a:r>
            <a:r>
              <a:rPr lang="en-US" altLang="zh-CN" b="1" i="0" dirty="0">
                <a:solidFill>
                  <a:srgbClr val="000000"/>
                </a:solidFill>
                <a:effectLst/>
                <a:latin typeface="Arial" panose="020B0604020202020204" pitchFamily="34" charset="0"/>
              </a:rPr>
              <a:t>Segmentation</a:t>
            </a:r>
            <a:r>
              <a:rPr lang="zh-CN" altLang="en-US" b="1" i="0" dirty="0">
                <a:solidFill>
                  <a:srgbClr val="000000"/>
                </a:solidFill>
                <a:effectLst/>
                <a:latin typeface="Arial" panose="020B0604020202020204" pitchFamily="34" charset="0"/>
              </a:rPr>
              <a:t>下存放的是可用于分割的数据。</a:t>
            </a:r>
            <a:endParaRPr lang="zh-CN" altLang="en-US"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000000"/>
                </a:solidFill>
                <a:effectLst/>
                <a:latin typeface="Arial" panose="020B0604020202020204" pitchFamily="34" charset="0"/>
              </a:rPr>
              <a:t>————————————————</a:t>
            </a:r>
            <a:endParaRPr lang="en-US" altLang="zh-CN"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solidFill>
                  <a:srgbClr val="000000"/>
                </a:solidFill>
                <a:effectLst/>
                <a:latin typeface="Arial" panose="020B0604020202020204" pitchFamily="34" charset="0"/>
              </a:rPr>
              <a:t>版权声明：本文为</a:t>
            </a:r>
            <a:r>
              <a:rPr lang="en-US" altLang="zh-CN" b="1" i="0" dirty="0">
                <a:solidFill>
                  <a:srgbClr val="000000"/>
                </a:solidFill>
                <a:effectLst/>
                <a:latin typeface="Arial" panose="020B0604020202020204" pitchFamily="34" charset="0"/>
              </a:rPr>
              <a:t>CSDN</a:t>
            </a:r>
            <a:r>
              <a:rPr lang="zh-CN" altLang="en-US" b="1" i="0" dirty="0">
                <a:solidFill>
                  <a:srgbClr val="000000"/>
                </a:solidFill>
                <a:effectLst/>
                <a:latin typeface="Arial" panose="020B0604020202020204" pitchFamily="34" charset="0"/>
              </a:rPr>
              <a:t>博主「</a:t>
            </a:r>
            <a:r>
              <a:rPr lang="en-US" altLang="zh-CN" b="1" i="0" dirty="0" err="1">
                <a:solidFill>
                  <a:srgbClr val="000000"/>
                </a:solidFill>
                <a:effectLst/>
                <a:latin typeface="Arial" panose="020B0604020202020204" pitchFamily="34" charset="0"/>
              </a:rPr>
              <a:t>girafffeee</a:t>
            </a:r>
            <a:r>
              <a:rPr lang="zh-CN" altLang="en-US" b="1" i="0" dirty="0">
                <a:solidFill>
                  <a:srgbClr val="000000"/>
                </a:solidFill>
                <a:effectLst/>
                <a:latin typeface="Arial" panose="020B0604020202020204" pitchFamily="34" charset="0"/>
              </a:rPr>
              <a:t>」的原创文章，遵循</a:t>
            </a:r>
            <a:r>
              <a:rPr lang="en-US" altLang="zh-CN" b="1" i="0" dirty="0">
                <a:solidFill>
                  <a:srgbClr val="000000"/>
                </a:solidFill>
                <a:effectLst/>
                <a:latin typeface="Arial" panose="020B0604020202020204" pitchFamily="34" charset="0"/>
              </a:rPr>
              <a:t>CC 4.0 BY-SA</a:t>
            </a:r>
            <a:r>
              <a:rPr lang="zh-CN" altLang="en-US" b="1" i="0" dirty="0">
                <a:solidFill>
                  <a:srgbClr val="000000"/>
                </a:solidFill>
                <a:effectLst/>
                <a:latin typeface="Arial" panose="020B0604020202020204" pitchFamily="34" charset="0"/>
              </a:rPr>
              <a:t>版权协议，转载请附上原文出处链接及本声明。</a:t>
            </a:r>
            <a:endParaRPr lang="zh-CN" altLang="en-US"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solidFill>
                  <a:srgbClr val="000000"/>
                </a:solidFill>
                <a:effectLst/>
                <a:latin typeface="Arial" panose="020B0604020202020204" pitchFamily="34" charset="0"/>
              </a:rPr>
              <a:t>原文链接：</a:t>
            </a:r>
            <a:r>
              <a:rPr lang="en-US" altLang="zh-CN" b="1" i="0" dirty="0">
                <a:solidFill>
                  <a:srgbClr val="000000"/>
                </a:solidFill>
                <a:effectLst/>
                <a:latin typeface="Arial" panose="020B0604020202020204" pitchFamily="34" charset="0"/>
              </a:rPr>
              <a:t>https://blog.csdn.net/zhangjunbob/article/details/52769381</a:t>
            </a:r>
            <a:endParaRPr lang="en-US" altLang="zh-CN" b="1" i="0" dirty="0">
              <a:solidFill>
                <a:srgbClr val="000000"/>
              </a:solidFill>
              <a:effectLst/>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做深度学习目标检测方面的同学怎么都会接触到</a:t>
            </a:r>
            <a:r>
              <a:rPr lang="en-US" altLang="zh-CN" dirty="0"/>
              <a:t>PASCAL VOC</a:t>
            </a:r>
            <a:r>
              <a:rPr lang="zh-CN" altLang="en-US" dirty="0"/>
              <a:t>这个数据集。也许很少用到整个数据集，但是一般都会按照它的格式准备自己的数据集。所以这里就来详细的记录一下</a:t>
            </a:r>
            <a:r>
              <a:rPr lang="en-US" altLang="zh-CN" dirty="0"/>
              <a:t>PASCAL VOC</a:t>
            </a:r>
            <a:r>
              <a:rPr lang="zh-CN" altLang="en-US" dirty="0"/>
              <a:t>的格式，包括目录构成以及各个文件夹的内容格式，方便以后自己按照</a:t>
            </a:r>
            <a:r>
              <a:rPr lang="en-US" altLang="zh-CN" dirty="0"/>
              <a:t>VOC</a:t>
            </a:r>
            <a:r>
              <a:rPr lang="zh-CN" altLang="en-US" dirty="0"/>
              <a:t>的标准格式制作自己的数据集。</a:t>
            </a:r>
            <a:endParaRPr lang="en-US" altLang="zh-CN" dirty="0"/>
          </a:p>
          <a:p>
            <a:r>
              <a:rPr lang="en-US" altLang="zh-CN" dirty="0"/>
              <a:t>https://blog.csdn.net/u013832707/article/details/80060327</a:t>
            </a:r>
            <a:endParaRPr lang="zh-CN" altLang="en-US" dirty="0"/>
          </a:p>
          <a:p>
            <a:r>
              <a:rPr lang="en-US" altLang="zh-CN" dirty="0"/>
              <a:t>————————————————</a:t>
            </a:r>
            <a:endParaRPr lang="en-US" altLang="zh-CN" dirty="0"/>
          </a:p>
          <a:p>
            <a:pPr algn="l"/>
            <a:r>
              <a:rPr lang="en-US" altLang="zh-CN" b="0" i="0" dirty="0">
                <a:solidFill>
                  <a:srgbClr val="121212"/>
                </a:solidFill>
                <a:effectLst/>
                <a:latin typeface="-apple-system"/>
              </a:rPr>
              <a:t>PASCAL</a:t>
            </a:r>
            <a:r>
              <a:rPr lang="zh-CN" altLang="en-US" b="0" i="0" dirty="0">
                <a:solidFill>
                  <a:srgbClr val="121212"/>
                </a:solidFill>
                <a:effectLst/>
                <a:latin typeface="-apple-system"/>
              </a:rPr>
              <a:t>的全称是</a:t>
            </a:r>
            <a:r>
              <a:rPr lang="en-US" altLang="zh-CN" b="0" i="0" dirty="0">
                <a:solidFill>
                  <a:srgbClr val="121212"/>
                </a:solidFill>
                <a:effectLst/>
                <a:latin typeface="-apple-system"/>
              </a:rPr>
              <a:t>Pattern Analysis, Statistical Modelling and Computational Learning</a:t>
            </a:r>
            <a:r>
              <a:rPr lang="zh-CN" altLang="en-US" b="0" i="0" dirty="0">
                <a:solidFill>
                  <a:srgbClr val="121212"/>
                </a:solidFill>
                <a:effectLst/>
                <a:latin typeface="-apple-system"/>
              </a:rPr>
              <a:t>。</a:t>
            </a:r>
            <a:endParaRPr lang="zh-CN" altLang="en-US" b="0" i="0" dirty="0">
              <a:solidFill>
                <a:srgbClr val="121212"/>
              </a:solidFill>
              <a:effectLst/>
              <a:latin typeface="-apple-system"/>
            </a:endParaRPr>
          </a:p>
          <a:p>
            <a:pPr algn="l"/>
            <a:r>
              <a:rPr lang="en-US" altLang="zh-CN" b="0" i="0" dirty="0">
                <a:solidFill>
                  <a:srgbClr val="121212"/>
                </a:solidFill>
                <a:effectLst/>
                <a:latin typeface="-apple-system"/>
              </a:rPr>
              <a:t>VOC</a:t>
            </a:r>
            <a:r>
              <a:rPr lang="zh-CN" altLang="en-US" b="0" i="0" dirty="0">
                <a:solidFill>
                  <a:srgbClr val="121212"/>
                </a:solidFill>
                <a:effectLst/>
                <a:latin typeface="-apple-system"/>
              </a:rPr>
              <a:t>的全称是</a:t>
            </a:r>
            <a:r>
              <a:rPr lang="en-US" altLang="zh-CN" b="0" i="0" dirty="0">
                <a:solidFill>
                  <a:srgbClr val="121212"/>
                </a:solidFill>
                <a:effectLst/>
                <a:latin typeface="-apple-system"/>
              </a:rPr>
              <a:t>Visual Object Classes</a:t>
            </a:r>
            <a:r>
              <a:rPr lang="zh-CN" altLang="en-US" b="0" i="0" dirty="0">
                <a:solidFill>
                  <a:srgbClr val="121212"/>
                </a:solidFill>
                <a:effectLst/>
                <a:latin typeface="-apple-system"/>
              </a:rPr>
              <a:t>。</a:t>
            </a:r>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第一届</a:t>
            </a:r>
            <a:r>
              <a:rPr lang="en-US" altLang="zh-CN" b="0" i="0" dirty="0">
                <a:solidFill>
                  <a:srgbClr val="121212"/>
                </a:solidFill>
                <a:effectLst/>
                <a:latin typeface="-apple-system"/>
              </a:rPr>
              <a:t>PASCAL VOC</a:t>
            </a:r>
            <a:r>
              <a:rPr lang="zh-CN" altLang="en-US" b="0" i="0" dirty="0">
                <a:solidFill>
                  <a:srgbClr val="121212"/>
                </a:solidFill>
                <a:effectLst/>
                <a:latin typeface="-apple-system"/>
              </a:rPr>
              <a:t>举办于</a:t>
            </a:r>
            <a:r>
              <a:rPr lang="en-US" altLang="zh-CN" b="0" i="0" dirty="0">
                <a:solidFill>
                  <a:srgbClr val="121212"/>
                </a:solidFill>
                <a:effectLst/>
                <a:latin typeface="-apple-system"/>
              </a:rPr>
              <a:t>2005</a:t>
            </a:r>
            <a:r>
              <a:rPr lang="zh-CN" altLang="en-US" b="0" i="0" dirty="0">
                <a:solidFill>
                  <a:srgbClr val="121212"/>
                </a:solidFill>
                <a:effectLst/>
                <a:latin typeface="-apple-system"/>
              </a:rPr>
              <a:t>年，然后每年一届，于</a:t>
            </a:r>
            <a:r>
              <a:rPr lang="en-US" altLang="zh-CN" b="0" i="0" dirty="0">
                <a:solidFill>
                  <a:srgbClr val="121212"/>
                </a:solidFill>
                <a:effectLst/>
                <a:latin typeface="-apple-system"/>
              </a:rPr>
              <a:t>2012</a:t>
            </a:r>
            <a:r>
              <a:rPr lang="zh-CN" altLang="en-US" b="0" i="0" dirty="0">
                <a:solidFill>
                  <a:srgbClr val="121212"/>
                </a:solidFill>
                <a:effectLst/>
                <a:latin typeface="-apple-system"/>
              </a:rPr>
              <a:t>年终止。</a:t>
            </a:r>
            <a:endParaRPr lang="zh-CN" altLang="en-US" b="0" i="0" dirty="0">
              <a:solidFill>
                <a:srgbClr val="121212"/>
              </a:solidFill>
              <a:effectLst/>
              <a:latin typeface="-apple-system"/>
            </a:endParaRPr>
          </a:p>
          <a:p>
            <a:pPr algn="l"/>
            <a:r>
              <a:rPr lang="zh-CN" altLang="en-US" b="0" i="0" dirty="0">
                <a:solidFill>
                  <a:srgbClr val="121212"/>
                </a:solidFill>
                <a:effectLst/>
                <a:latin typeface="-apple-system"/>
              </a:rPr>
              <a:t>本文以</a:t>
            </a:r>
            <a:r>
              <a:rPr lang="en-US" altLang="zh-CN" b="0" i="0" dirty="0">
                <a:solidFill>
                  <a:srgbClr val="121212"/>
                </a:solidFill>
                <a:effectLst/>
                <a:latin typeface="-apple-system"/>
              </a:rPr>
              <a:t>PASCAL VOC 2012</a:t>
            </a:r>
            <a:r>
              <a:rPr lang="zh-CN" altLang="en-US" b="0" i="0" dirty="0">
                <a:solidFill>
                  <a:srgbClr val="121212"/>
                </a:solidFill>
                <a:effectLst/>
                <a:latin typeface="-apple-system"/>
              </a:rPr>
              <a:t>为基础。</a:t>
            </a:r>
            <a:endParaRPr lang="en-US" altLang="zh-CN" b="0" i="0" dirty="0">
              <a:solidFill>
                <a:srgbClr val="121212"/>
              </a:solidFill>
              <a:effectLst/>
              <a:latin typeface="-apple-system"/>
            </a:endParaRPr>
          </a:p>
          <a:p>
            <a:pPr algn="l"/>
            <a:endParaRPr lang="en-US" altLang="zh-CN" b="0" i="0" dirty="0">
              <a:solidFill>
                <a:srgbClr val="121212"/>
              </a:solidFill>
              <a:effectLst/>
              <a:latin typeface="-apple-system"/>
            </a:endParaRPr>
          </a:p>
          <a:p>
            <a:pPr algn="l"/>
            <a:r>
              <a:rPr lang="en-US" altLang="zh-CN" b="0" i="0" dirty="0">
                <a:solidFill>
                  <a:srgbClr val="121212"/>
                </a:solidFill>
                <a:effectLst/>
                <a:latin typeface="-apple-system"/>
              </a:rPr>
              <a:t>PASCAL VOC</a:t>
            </a:r>
            <a:r>
              <a:rPr lang="zh-CN" altLang="en-US" b="0" i="0" dirty="0">
                <a:solidFill>
                  <a:srgbClr val="121212"/>
                </a:solidFill>
                <a:effectLst/>
                <a:latin typeface="-apple-system"/>
              </a:rPr>
              <a:t>的主要</a:t>
            </a:r>
            <a:r>
              <a:rPr lang="en-US" altLang="zh-CN" b="0" i="0" dirty="0">
                <a:solidFill>
                  <a:srgbClr val="121212"/>
                </a:solidFill>
                <a:effectLst/>
                <a:latin typeface="-apple-system"/>
              </a:rPr>
              <a:t>2</a:t>
            </a:r>
            <a:r>
              <a:rPr lang="zh-CN" altLang="en-US" b="0" i="0" dirty="0">
                <a:solidFill>
                  <a:srgbClr val="121212"/>
                </a:solidFill>
                <a:effectLst/>
                <a:latin typeface="-apple-system"/>
              </a:rPr>
              <a:t>个任务是</a:t>
            </a:r>
            <a:r>
              <a:rPr lang="en-US" altLang="zh-CN" b="0" i="0" dirty="0">
                <a:solidFill>
                  <a:srgbClr val="121212"/>
                </a:solidFill>
                <a:effectLst/>
                <a:latin typeface="-apple-system"/>
              </a:rPr>
              <a:t>(</a:t>
            </a:r>
            <a:r>
              <a:rPr lang="zh-CN" altLang="en-US" b="0" i="0" dirty="0">
                <a:solidFill>
                  <a:srgbClr val="121212"/>
                </a:solidFill>
                <a:effectLst/>
                <a:latin typeface="-apple-system"/>
              </a:rPr>
              <a:t>按照其官方网站所述，实际上是</a:t>
            </a:r>
            <a:r>
              <a:rPr lang="en-US" altLang="zh-CN" b="0" i="0" dirty="0">
                <a:solidFill>
                  <a:srgbClr val="121212"/>
                </a:solidFill>
                <a:effectLst/>
                <a:latin typeface="-apple-system"/>
              </a:rPr>
              <a:t>5</a:t>
            </a:r>
            <a:r>
              <a:rPr lang="zh-CN" altLang="en-US" b="0" i="0" dirty="0">
                <a:solidFill>
                  <a:srgbClr val="121212"/>
                </a:solidFill>
                <a:effectLst/>
                <a:latin typeface="-apple-system"/>
              </a:rPr>
              <a:t>个</a:t>
            </a:r>
            <a:r>
              <a:rPr lang="en-US" altLang="zh-CN" b="0" i="0" dirty="0">
                <a:solidFill>
                  <a:srgbClr val="121212"/>
                </a:solidFill>
                <a:effectLst/>
                <a:latin typeface="-apple-system"/>
              </a:rPr>
              <a:t>)</a:t>
            </a:r>
            <a:r>
              <a:rPr lang="zh-CN" altLang="en-US" b="0" i="0" dirty="0">
                <a:solidFill>
                  <a:srgbClr val="121212"/>
                </a:solidFill>
                <a:effectLst/>
                <a:latin typeface="-apple-system"/>
              </a:rPr>
              <a:t>：</a:t>
            </a:r>
            <a:endParaRPr lang="zh-CN" altLang="en-US" b="0" i="0" dirty="0">
              <a:solidFill>
                <a:srgbClr val="121212"/>
              </a:solidFill>
              <a:effectLst/>
              <a:latin typeface="-apple-system"/>
            </a:endParaRPr>
          </a:p>
          <a:p>
            <a:pPr algn="l">
              <a:buFont typeface="Arial" panose="020B0604020202020204" pitchFamily="34" charset="0"/>
              <a:buChar char="•"/>
            </a:pPr>
            <a:r>
              <a:rPr lang="zh-CN" altLang="en-US" b="0" i="0" dirty="0">
                <a:solidFill>
                  <a:srgbClr val="121212"/>
                </a:solidFill>
                <a:effectLst/>
                <a:latin typeface="-apple-system"/>
              </a:rPr>
              <a:t>分类： 对于每一个分类，判断该分类是否在测试照片上存在（共</a:t>
            </a:r>
            <a:r>
              <a:rPr lang="en-US" altLang="zh-CN" b="0" i="0" dirty="0">
                <a:solidFill>
                  <a:srgbClr val="121212"/>
                </a:solidFill>
                <a:effectLst/>
                <a:latin typeface="-apple-system"/>
              </a:rPr>
              <a:t>20</a:t>
            </a:r>
            <a:r>
              <a:rPr lang="zh-CN" altLang="en-US" b="0" i="0" dirty="0">
                <a:solidFill>
                  <a:srgbClr val="121212"/>
                </a:solidFill>
                <a:effectLst/>
                <a:latin typeface="-apple-system"/>
              </a:rPr>
              <a:t>类）；</a:t>
            </a:r>
            <a:endParaRPr lang="zh-CN" altLang="en-US" b="0" i="0" dirty="0">
              <a:solidFill>
                <a:srgbClr val="121212"/>
              </a:solidFill>
              <a:effectLst/>
              <a:latin typeface="-apple-system"/>
            </a:endParaRPr>
          </a:p>
          <a:p>
            <a:pPr algn="l">
              <a:buFont typeface="Arial" panose="020B0604020202020204" pitchFamily="34" charset="0"/>
              <a:buChar char="•"/>
            </a:pPr>
            <a:r>
              <a:rPr lang="zh-CN" altLang="en-US" b="0" i="0" dirty="0">
                <a:solidFill>
                  <a:srgbClr val="121212"/>
                </a:solidFill>
                <a:effectLst/>
                <a:latin typeface="-apple-system"/>
              </a:rPr>
              <a:t>检测：检测目标对象在待测试图片中的位置并给出矩形框坐标（</a:t>
            </a:r>
            <a:r>
              <a:rPr lang="en-US" altLang="zh-CN" b="0" i="0" dirty="0">
                <a:solidFill>
                  <a:srgbClr val="121212"/>
                </a:solidFill>
                <a:effectLst/>
                <a:latin typeface="-apple-system"/>
              </a:rPr>
              <a:t>bounding box</a:t>
            </a:r>
            <a:r>
              <a:rPr lang="zh-CN" altLang="en-US" b="0" i="0" dirty="0">
                <a:solidFill>
                  <a:srgbClr val="121212"/>
                </a:solidFill>
                <a:effectLst/>
                <a:latin typeface="-apple-system"/>
              </a:rPr>
              <a:t>）；</a:t>
            </a:r>
            <a:endParaRPr lang="zh-CN" altLang="en-US" b="0" i="0" dirty="0">
              <a:solidFill>
                <a:srgbClr val="121212"/>
              </a:solidFill>
              <a:effectLst/>
              <a:latin typeface="-apple-system"/>
            </a:endParaRPr>
          </a:p>
          <a:p>
            <a:pPr algn="l">
              <a:buFont typeface="Arial" panose="020B0604020202020204" pitchFamily="34" charset="0"/>
              <a:buChar char="•"/>
            </a:pPr>
            <a:r>
              <a:rPr lang="en-US" altLang="zh-CN" b="0" i="0" dirty="0">
                <a:solidFill>
                  <a:srgbClr val="121212"/>
                </a:solidFill>
                <a:effectLst/>
                <a:latin typeface="-apple-system"/>
              </a:rPr>
              <a:t>Segmentation: </a:t>
            </a:r>
            <a:r>
              <a:rPr lang="zh-CN" altLang="en-US" b="0" i="0" dirty="0">
                <a:solidFill>
                  <a:srgbClr val="121212"/>
                </a:solidFill>
                <a:effectLst/>
                <a:latin typeface="-apple-system"/>
              </a:rPr>
              <a:t>对于待测照片中的任何一个像素，判断哪一个分类包含该像素（如果</a:t>
            </a:r>
            <a:r>
              <a:rPr lang="en-US" altLang="zh-CN" b="0" i="0" dirty="0">
                <a:solidFill>
                  <a:srgbClr val="121212"/>
                </a:solidFill>
                <a:effectLst/>
                <a:latin typeface="-apple-system"/>
              </a:rPr>
              <a:t>20</a:t>
            </a:r>
            <a:r>
              <a:rPr lang="zh-CN" altLang="en-US" b="0" i="0" dirty="0">
                <a:solidFill>
                  <a:srgbClr val="121212"/>
                </a:solidFill>
                <a:effectLst/>
                <a:latin typeface="-apple-system"/>
              </a:rPr>
              <a:t>个分类没有一个包含该像素，那么该像素属于背景）；</a:t>
            </a:r>
            <a:endParaRPr lang="zh-CN" altLang="en-US" b="0" i="0" dirty="0">
              <a:solidFill>
                <a:srgbClr val="121212"/>
              </a:solidFill>
              <a:effectLst/>
              <a:latin typeface="-apple-system"/>
            </a:endParaRPr>
          </a:p>
          <a:p>
            <a:pPr algn="l">
              <a:buFont typeface="Arial" panose="020B0604020202020204" pitchFamily="34" charset="0"/>
              <a:buChar char="•"/>
            </a:pPr>
            <a:r>
              <a:rPr lang="zh-CN" altLang="en-US" b="0" i="0" dirty="0">
                <a:solidFill>
                  <a:srgbClr val="121212"/>
                </a:solidFill>
                <a:effectLst/>
                <a:latin typeface="-apple-system"/>
              </a:rPr>
              <a:t>（在给定矩形框位置的情况下）人体动作识别；</a:t>
            </a:r>
            <a:endParaRPr lang="zh-CN" altLang="en-US" b="0" i="0" dirty="0">
              <a:solidFill>
                <a:srgbClr val="121212"/>
              </a:solidFill>
              <a:effectLst/>
              <a:latin typeface="-apple-system"/>
            </a:endParaRPr>
          </a:p>
          <a:p>
            <a:pPr algn="l">
              <a:buFont typeface="Arial" panose="020B0604020202020204" pitchFamily="34" charset="0"/>
              <a:buChar char="•"/>
            </a:pPr>
            <a:r>
              <a:rPr lang="en-US" altLang="zh-CN" b="0" i="0" dirty="0">
                <a:solidFill>
                  <a:srgbClr val="121212"/>
                </a:solidFill>
                <a:effectLst/>
                <a:latin typeface="-apple-system"/>
              </a:rPr>
              <a:t>Large Scale Recognition</a:t>
            </a:r>
            <a:r>
              <a:rPr lang="zh-CN" altLang="en-US" b="0" i="0" dirty="0">
                <a:solidFill>
                  <a:srgbClr val="121212"/>
                </a:solidFill>
                <a:effectLst/>
                <a:latin typeface="-apple-system"/>
              </a:rPr>
              <a:t>（由</a:t>
            </a:r>
            <a:r>
              <a:rPr lang="en-US" altLang="zh-CN" b="0" i="0" dirty="0">
                <a:solidFill>
                  <a:srgbClr val="121212"/>
                </a:solidFill>
                <a:effectLst/>
                <a:latin typeface="-apple-system"/>
              </a:rPr>
              <a:t>ImageNet</a:t>
            </a:r>
            <a:r>
              <a:rPr lang="zh-CN" altLang="en-US" b="0" i="0" dirty="0">
                <a:solidFill>
                  <a:srgbClr val="121212"/>
                </a:solidFill>
                <a:effectLst/>
                <a:latin typeface="-apple-system"/>
              </a:rPr>
              <a:t>主办）。</a:t>
            </a:r>
            <a:endParaRPr lang="en-US" altLang="zh-CN" b="0" i="0" dirty="0">
              <a:solidFill>
                <a:srgbClr val="121212"/>
              </a:solidFill>
              <a:effectLst/>
              <a:latin typeface="-apple-system"/>
            </a:endParaRPr>
          </a:p>
          <a:p>
            <a:pPr algn="l">
              <a:buFont typeface="Arial" panose="020B0604020202020204" pitchFamily="34" charset="0"/>
              <a:buChar char="•"/>
            </a:pPr>
            <a:endParaRPr lang="en-US" altLang="zh-CN" dirty="0"/>
          </a:p>
          <a:p>
            <a:r>
              <a:rPr lang="en-US" altLang="zh-CN" dirty="0"/>
              <a:t>————————————————————————</a:t>
            </a:r>
            <a:endParaRPr lang="en-US" altLang="zh-CN" dirty="0"/>
          </a:p>
          <a:p>
            <a:r>
              <a:rPr lang="en-US" altLang="zh-CN" dirty="0"/>
              <a:t>PASCAL VOC</a:t>
            </a:r>
            <a:r>
              <a:rPr lang="zh-CN" altLang="en-US" dirty="0"/>
              <a:t>图片集包括</a:t>
            </a:r>
            <a:r>
              <a:rPr lang="en-US" altLang="zh-CN" dirty="0"/>
              <a:t>20</a:t>
            </a:r>
            <a:r>
              <a:rPr lang="zh-CN" altLang="en-US" dirty="0"/>
              <a:t>个目录：人类；动物（鸟、猫、牛、狗、马、羊）；交通工具（飞机、自行车、船、公共汽车、小轿车、摩托车、火车）；室内（瓶子、椅子、餐桌、盆栽植物、沙发、电视）。</a:t>
            </a:r>
            <a:r>
              <a:rPr lang="en-US" altLang="zh-CN" dirty="0"/>
              <a:t>PASCAL VOC</a:t>
            </a:r>
            <a:r>
              <a:rPr lang="zh-CN" altLang="en-US" dirty="0"/>
              <a:t>挑战赛是视觉对象的分类识别和检测的一个基准测试，提供了检测算法和学习性能的标准图像注释数据集和标准的评估系统。数据集大小：</a:t>
            </a:r>
            <a:r>
              <a:rPr lang="en-US" altLang="zh-CN" dirty="0"/>
              <a:t>~2GB</a:t>
            </a:r>
            <a:r>
              <a:rPr lang="zh-CN" altLang="en-US" dirty="0"/>
              <a:t>下载地址：</a:t>
            </a:r>
            <a:r>
              <a:rPr lang="en-US" altLang="zh-CN" dirty="0"/>
              <a:t>http://host.robots.ox.ac.uk/pascal/VOC/voc2012/index.html</a:t>
            </a:r>
            <a:endParaRPr lang="en-US" altLang="zh-CN" dirty="0"/>
          </a:p>
          <a:p>
            <a:r>
              <a:rPr lang="en-US" altLang="zh-CN" dirty="0"/>
              <a:t>————————————————</a:t>
            </a:r>
            <a:endParaRPr lang="en-US" altLang="zh-CN" dirty="0"/>
          </a:p>
          <a:p>
            <a:r>
              <a:rPr lang="zh-CN" altLang="en-US" dirty="0"/>
              <a:t>版权声明：本文为</a:t>
            </a:r>
            <a:r>
              <a:rPr lang="en-US" altLang="zh-CN" dirty="0"/>
              <a:t>CSDN</a:t>
            </a:r>
            <a:r>
              <a:rPr lang="zh-CN" altLang="en-US" dirty="0"/>
              <a:t>博主「不熬夜的键盘艺术家」的原创文章，遵循</a:t>
            </a:r>
            <a:r>
              <a:rPr lang="en-US" altLang="zh-CN" dirty="0"/>
              <a:t>CC 4.0 BY-SA</a:t>
            </a:r>
            <a:r>
              <a:rPr lang="zh-CN" altLang="en-US" dirty="0"/>
              <a:t>版权协议，转载请附上原文出处链接及本声明。</a:t>
            </a:r>
            <a:endParaRPr lang="zh-CN" altLang="en-US" dirty="0"/>
          </a:p>
          <a:p>
            <a:r>
              <a:rPr lang="zh-CN" altLang="en-US" dirty="0"/>
              <a:t>原文链接：</a:t>
            </a:r>
            <a:r>
              <a:rPr lang="en-US" altLang="zh-CN" dirty="0"/>
              <a:t>https://blog.csdn.net/weixin_42010722/article/details/120199613</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000000"/>
                </a:solidFill>
                <a:effectLst/>
                <a:latin typeface="Arial" panose="020B0604020202020204" pitchFamily="34" charset="0"/>
              </a:rPr>
              <a:t>Visual Object Classes Challenge</a:t>
            </a:r>
            <a:endParaRPr lang="en-US" altLang="zh-CN"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000000"/>
                </a:solidFill>
                <a:effectLst/>
                <a:latin typeface="Arial" panose="020B0604020202020204" pitchFamily="34" charset="0"/>
              </a:rPr>
              <a:t>————————————————————</a:t>
            </a:r>
            <a:endParaRPr lang="en-US" altLang="zh-CN"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191919"/>
                </a:solidFill>
                <a:effectLst/>
                <a:latin typeface="PingFang SC"/>
              </a:rPr>
              <a:t>Pascal VOC2012</a:t>
            </a:r>
            <a:r>
              <a:rPr lang="zh-CN" altLang="en-US" b="0" i="0" dirty="0">
                <a:solidFill>
                  <a:srgbClr val="191919"/>
                </a:solidFill>
                <a:effectLst/>
                <a:latin typeface="PingFang SC"/>
              </a:rPr>
              <a:t>作为基准数据之一，在对象检测、图像分割网络对比实验与模型效果评估中被频频使用</a:t>
            </a:r>
            <a:endParaRPr lang="en-US" altLang="zh-CN"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191919"/>
                </a:solidFill>
                <a:effectLst/>
                <a:latin typeface="PingFang SC"/>
              </a:rPr>
              <a:t>Pascal VOC2012</a:t>
            </a:r>
            <a:r>
              <a:rPr lang="zh-CN" altLang="en-US" b="0" i="0" dirty="0">
                <a:solidFill>
                  <a:srgbClr val="191919"/>
                </a:solidFill>
                <a:effectLst/>
                <a:latin typeface="PingFang SC"/>
              </a:rPr>
              <a:t>数据集主要是针对视觉任务中监督学习提供标签数据</a:t>
            </a: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solidFill>
                  <a:srgbClr val="191919"/>
                </a:solidFill>
                <a:effectLst/>
                <a:latin typeface="PingFang SC"/>
              </a:rPr>
              <a:t>训练图像有</a:t>
            </a:r>
            <a:r>
              <a:rPr lang="en-US" altLang="zh-CN" b="1" i="0" dirty="0">
                <a:solidFill>
                  <a:srgbClr val="191919"/>
                </a:solidFill>
                <a:effectLst/>
                <a:latin typeface="PingFang SC"/>
              </a:rPr>
              <a:t>5717</a:t>
            </a:r>
            <a:r>
              <a:rPr lang="zh-CN" altLang="en-US" b="1" i="0" dirty="0">
                <a:solidFill>
                  <a:srgbClr val="191919"/>
                </a:solidFill>
                <a:effectLst/>
                <a:latin typeface="PingFang SC"/>
              </a:rPr>
              <a:t>张，目标数</a:t>
            </a:r>
            <a:r>
              <a:rPr lang="en-US" altLang="zh-CN" b="1" i="0" dirty="0">
                <a:solidFill>
                  <a:srgbClr val="191919"/>
                </a:solidFill>
                <a:effectLst/>
                <a:latin typeface="PingFang SC"/>
              </a:rPr>
              <a:t>13609</a:t>
            </a:r>
            <a:r>
              <a:rPr lang="zh-CN" altLang="en-US" b="1" i="0" dirty="0">
                <a:solidFill>
                  <a:srgbClr val="191919"/>
                </a:solidFill>
                <a:effectLst/>
                <a:latin typeface="PingFang SC"/>
              </a:rPr>
              <a:t>个。</a:t>
            </a: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000000"/>
                </a:solidFill>
                <a:effectLst/>
                <a:latin typeface="Arial" panose="020B0604020202020204" pitchFamily="34" charset="0"/>
              </a:rPr>
              <a:t>https://www.sohu.com/a/333069232_823210</a:t>
            </a: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91919"/>
                </a:solidFill>
                <a:effectLst/>
                <a:latin typeface="PingFang SC"/>
              </a:rPr>
              <a:t>看起来很多图像是有</a:t>
            </a:r>
            <a:r>
              <a:rPr lang="en-US" altLang="zh-CN" b="0" i="0" dirty="0">
                <a:solidFill>
                  <a:srgbClr val="191919"/>
                </a:solidFill>
                <a:effectLst/>
                <a:latin typeface="PingFang SC"/>
              </a:rPr>
              <a:t>object</a:t>
            </a:r>
            <a:r>
              <a:rPr lang="zh-CN" altLang="en-US" b="0" i="0" dirty="0">
                <a:solidFill>
                  <a:srgbClr val="191919"/>
                </a:solidFill>
                <a:effectLst/>
                <a:latin typeface="PingFang SC"/>
              </a:rPr>
              <a:t>的边界框标注的。</a:t>
            </a:r>
            <a:endParaRPr lang="en-US" altLang="zh-CN" b="0" i="0" dirty="0">
              <a:solidFill>
                <a:srgbClr val="191919"/>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191919"/>
                </a:solidFill>
                <a:effectLst/>
                <a:latin typeface="PingFang SC"/>
              </a:rPr>
              <a:t>可用于分类、目标检测、图像分割等训练。</a:t>
            </a:r>
            <a:endParaRPr lang="en-US" altLang="zh-CN"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solidFill>
                  <a:srgbClr val="000000"/>
                </a:solidFill>
                <a:effectLst/>
                <a:latin typeface="Arial" panose="020B0604020202020204" pitchFamily="34" charset="0"/>
              </a:rPr>
              <a:t>其中</a:t>
            </a:r>
            <a:r>
              <a:rPr lang="en-US" altLang="zh-CN" b="1" i="0" dirty="0">
                <a:solidFill>
                  <a:srgbClr val="000000"/>
                </a:solidFill>
                <a:effectLst/>
                <a:latin typeface="Arial" panose="020B0604020202020204" pitchFamily="34" charset="0"/>
              </a:rPr>
              <a:t>Action</a:t>
            </a:r>
            <a:r>
              <a:rPr lang="zh-CN" altLang="en-US" b="1" i="0" dirty="0">
                <a:solidFill>
                  <a:srgbClr val="000000"/>
                </a:solidFill>
                <a:effectLst/>
                <a:latin typeface="Arial" panose="020B0604020202020204" pitchFamily="34" charset="0"/>
              </a:rPr>
              <a:t>下存放的是人的动作（例如</a:t>
            </a:r>
            <a:r>
              <a:rPr lang="en-US" altLang="zh-CN" b="1" i="0" dirty="0">
                <a:solidFill>
                  <a:srgbClr val="000000"/>
                </a:solidFill>
                <a:effectLst/>
                <a:latin typeface="Arial" panose="020B0604020202020204" pitchFamily="34" charset="0"/>
              </a:rPr>
              <a:t>running</a:t>
            </a:r>
            <a:r>
              <a:rPr lang="zh-CN" altLang="en-US" b="1" i="0" dirty="0">
                <a:solidFill>
                  <a:srgbClr val="000000"/>
                </a:solidFill>
                <a:effectLst/>
                <a:latin typeface="Arial" panose="020B0604020202020204" pitchFamily="34" charset="0"/>
              </a:rPr>
              <a:t>、</a:t>
            </a:r>
            <a:r>
              <a:rPr lang="en-US" altLang="zh-CN" b="1" i="0" dirty="0">
                <a:solidFill>
                  <a:srgbClr val="000000"/>
                </a:solidFill>
                <a:effectLst/>
                <a:latin typeface="Arial" panose="020B0604020202020204" pitchFamily="34" charset="0"/>
              </a:rPr>
              <a:t>jumping</a:t>
            </a:r>
            <a:r>
              <a:rPr lang="zh-CN" altLang="en-US" b="1" i="0" dirty="0">
                <a:solidFill>
                  <a:srgbClr val="000000"/>
                </a:solidFill>
                <a:effectLst/>
                <a:latin typeface="Arial" panose="020B0604020202020204" pitchFamily="34" charset="0"/>
              </a:rPr>
              <a:t>等等，这也是</a:t>
            </a:r>
            <a:r>
              <a:rPr lang="en-US" altLang="zh-CN" b="1" i="0" dirty="0">
                <a:solidFill>
                  <a:srgbClr val="000000"/>
                </a:solidFill>
                <a:effectLst/>
                <a:latin typeface="Arial" panose="020B0604020202020204" pitchFamily="34" charset="0"/>
              </a:rPr>
              <a:t>VOC challenge</a:t>
            </a:r>
            <a:r>
              <a:rPr lang="zh-CN" altLang="en-US" b="1" i="0" dirty="0">
                <a:solidFill>
                  <a:srgbClr val="000000"/>
                </a:solidFill>
                <a:effectLst/>
                <a:latin typeface="Arial" panose="020B0604020202020204" pitchFamily="34" charset="0"/>
              </a:rPr>
              <a:t>的一部分）</a:t>
            </a:r>
            <a:r>
              <a:rPr lang="en-US" altLang="zh-CN" b="1" i="0" dirty="0">
                <a:solidFill>
                  <a:srgbClr val="000000"/>
                </a:solidFill>
                <a:effectLst/>
                <a:latin typeface="Arial" panose="020B0604020202020204" pitchFamily="34" charset="0"/>
              </a:rPr>
              <a:t>Layout</a:t>
            </a:r>
            <a:r>
              <a:rPr lang="zh-CN" altLang="en-US" b="1" i="0" dirty="0">
                <a:solidFill>
                  <a:srgbClr val="000000"/>
                </a:solidFill>
                <a:effectLst/>
                <a:latin typeface="Arial" panose="020B0604020202020204" pitchFamily="34" charset="0"/>
              </a:rPr>
              <a:t>下存放的是具有人体部位的数据（人的</a:t>
            </a:r>
            <a:r>
              <a:rPr lang="en-US" altLang="zh-CN" b="1" i="0" dirty="0">
                <a:solidFill>
                  <a:srgbClr val="000000"/>
                </a:solidFill>
                <a:effectLst/>
                <a:latin typeface="Arial" panose="020B0604020202020204" pitchFamily="34" charset="0"/>
              </a:rPr>
              <a:t>head</a:t>
            </a:r>
            <a:r>
              <a:rPr lang="zh-CN" altLang="en-US" b="1" i="0" dirty="0">
                <a:solidFill>
                  <a:srgbClr val="000000"/>
                </a:solidFill>
                <a:effectLst/>
                <a:latin typeface="Arial" panose="020B0604020202020204" pitchFamily="34" charset="0"/>
              </a:rPr>
              <a:t>、</a:t>
            </a:r>
            <a:r>
              <a:rPr lang="en-US" altLang="zh-CN" b="1" i="0" dirty="0">
                <a:solidFill>
                  <a:srgbClr val="000000"/>
                </a:solidFill>
                <a:effectLst/>
                <a:latin typeface="Arial" panose="020B0604020202020204" pitchFamily="34" charset="0"/>
              </a:rPr>
              <a:t>hand</a:t>
            </a:r>
            <a:r>
              <a:rPr lang="zh-CN" altLang="en-US" b="1" i="0" dirty="0">
                <a:solidFill>
                  <a:srgbClr val="000000"/>
                </a:solidFill>
                <a:effectLst/>
                <a:latin typeface="Arial" panose="020B0604020202020204" pitchFamily="34" charset="0"/>
              </a:rPr>
              <a:t>、</a:t>
            </a:r>
            <a:r>
              <a:rPr lang="en-US" altLang="zh-CN" b="1" i="0" dirty="0">
                <a:solidFill>
                  <a:srgbClr val="000000"/>
                </a:solidFill>
                <a:effectLst/>
                <a:latin typeface="Arial" panose="020B0604020202020204" pitchFamily="34" charset="0"/>
              </a:rPr>
              <a:t>feet</a:t>
            </a:r>
            <a:r>
              <a:rPr lang="zh-CN" altLang="en-US" b="1" i="0" dirty="0">
                <a:solidFill>
                  <a:srgbClr val="000000"/>
                </a:solidFill>
                <a:effectLst/>
                <a:latin typeface="Arial" panose="020B0604020202020204" pitchFamily="34" charset="0"/>
              </a:rPr>
              <a:t>等等，这也是</a:t>
            </a:r>
            <a:r>
              <a:rPr lang="en-US" altLang="zh-CN" b="1" i="0" dirty="0">
                <a:solidFill>
                  <a:srgbClr val="000000"/>
                </a:solidFill>
                <a:effectLst/>
                <a:latin typeface="Arial" panose="020B0604020202020204" pitchFamily="34" charset="0"/>
              </a:rPr>
              <a:t>VOC challenge</a:t>
            </a:r>
            <a:r>
              <a:rPr lang="zh-CN" altLang="en-US" b="1" i="0" dirty="0">
                <a:solidFill>
                  <a:srgbClr val="000000"/>
                </a:solidFill>
                <a:effectLst/>
                <a:latin typeface="Arial" panose="020B0604020202020204" pitchFamily="34" charset="0"/>
              </a:rPr>
              <a:t>的一部分）</a:t>
            </a:r>
            <a:r>
              <a:rPr lang="en-US" altLang="zh-CN" b="1" i="0" dirty="0">
                <a:solidFill>
                  <a:srgbClr val="000000"/>
                </a:solidFill>
                <a:effectLst/>
                <a:latin typeface="Arial" panose="020B0604020202020204" pitchFamily="34" charset="0"/>
              </a:rPr>
              <a:t>Main</a:t>
            </a:r>
            <a:r>
              <a:rPr lang="zh-CN" altLang="en-US" b="1" i="0" dirty="0">
                <a:solidFill>
                  <a:srgbClr val="000000"/>
                </a:solidFill>
                <a:effectLst/>
                <a:latin typeface="Arial" panose="020B0604020202020204" pitchFamily="34" charset="0"/>
              </a:rPr>
              <a:t>下存放的是图像物体识别的数据，总共分为</a:t>
            </a:r>
            <a:r>
              <a:rPr lang="en-US" altLang="zh-CN" b="1" i="0" dirty="0">
                <a:solidFill>
                  <a:srgbClr val="000000"/>
                </a:solidFill>
                <a:effectLst/>
                <a:latin typeface="Arial" panose="020B0604020202020204" pitchFamily="34" charset="0"/>
              </a:rPr>
              <a:t>20</a:t>
            </a:r>
            <a:r>
              <a:rPr lang="zh-CN" altLang="en-US" b="1" i="0" dirty="0">
                <a:solidFill>
                  <a:srgbClr val="000000"/>
                </a:solidFill>
                <a:effectLst/>
                <a:latin typeface="Arial" panose="020B0604020202020204" pitchFamily="34" charset="0"/>
              </a:rPr>
              <a:t>类。</a:t>
            </a:r>
            <a:r>
              <a:rPr lang="en-US" altLang="zh-CN" b="1" i="0" dirty="0">
                <a:solidFill>
                  <a:srgbClr val="000000"/>
                </a:solidFill>
                <a:effectLst/>
                <a:latin typeface="Arial" panose="020B0604020202020204" pitchFamily="34" charset="0"/>
              </a:rPr>
              <a:t>Segmentation</a:t>
            </a:r>
            <a:r>
              <a:rPr lang="zh-CN" altLang="en-US" b="1" i="0" dirty="0">
                <a:solidFill>
                  <a:srgbClr val="000000"/>
                </a:solidFill>
                <a:effectLst/>
                <a:latin typeface="Arial" panose="020B0604020202020204" pitchFamily="34" charset="0"/>
              </a:rPr>
              <a:t>下存放的是可用于分割的数据。</a:t>
            </a:r>
            <a:endParaRPr lang="zh-CN" altLang="en-US"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000000"/>
                </a:solidFill>
                <a:effectLst/>
                <a:latin typeface="Arial" panose="020B0604020202020204" pitchFamily="34" charset="0"/>
              </a:rPr>
              <a:t>————————————————</a:t>
            </a:r>
            <a:endParaRPr lang="en-US" altLang="zh-CN"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solidFill>
                  <a:srgbClr val="000000"/>
                </a:solidFill>
                <a:effectLst/>
                <a:latin typeface="Arial" panose="020B0604020202020204" pitchFamily="34" charset="0"/>
              </a:rPr>
              <a:t>版权声明：本文为</a:t>
            </a:r>
            <a:r>
              <a:rPr lang="en-US" altLang="zh-CN" b="1" i="0" dirty="0">
                <a:solidFill>
                  <a:srgbClr val="000000"/>
                </a:solidFill>
                <a:effectLst/>
                <a:latin typeface="Arial" panose="020B0604020202020204" pitchFamily="34" charset="0"/>
              </a:rPr>
              <a:t>CSDN</a:t>
            </a:r>
            <a:r>
              <a:rPr lang="zh-CN" altLang="en-US" b="1" i="0" dirty="0">
                <a:solidFill>
                  <a:srgbClr val="000000"/>
                </a:solidFill>
                <a:effectLst/>
                <a:latin typeface="Arial" panose="020B0604020202020204" pitchFamily="34" charset="0"/>
              </a:rPr>
              <a:t>博主「</a:t>
            </a:r>
            <a:r>
              <a:rPr lang="en-US" altLang="zh-CN" b="1" i="0" dirty="0" err="1">
                <a:solidFill>
                  <a:srgbClr val="000000"/>
                </a:solidFill>
                <a:effectLst/>
                <a:latin typeface="Arial" panose="020B0604020202020204" pitchFamily="34" charset="0"/>
              </a:rPr>
              <a:t>girafffeee</a:t>
            </a:r>
            <a:r>
              <a:rPr lang="zh-CN" altLang="en-US" b="1" i="0" dirty="0">
                <a:solidFill>
                  <a:srgbClr val="000000"/>
                </a:solidFill>
                <a:effectLst/>
                <a:latin typeface="Arial" panose="020B0604020202020204" pitchFamily="34" charset="0"/>
              </a:rPr>
              <a:t>」的原创文章，遵循</a:t>
            </a:r>
            <a:r>
              <a:rPr lang="en-US" altLang="zh-CN" b="1" i="0" dirty="0">
                <a:solidFill>
                  <a:srgbClr val="000000"/>
                </a:solidFill>
                <a:effectLst/>
                <a:latin typeface="Arial" panose="020B0604020202020204" pitchFamily="34" charset="0"/>
              </a:rPr>
              <a:t>CC 4.0 BY-SA</a:t>
            </a:r>
            <a:r>
              <a:rPr lang="zh-CN" altLang="en-US" b="1" i="0" dirty="0">
                <a:solidFill>
                  <a:srgbClr val="000000"/>
                </a:solidFill>
                <a:effectLst/>
                <a:latin typeface="Arial" panose="020B0604020202020204" pitchFamily="34" charset="0"/>
              </a:rPr>
              <a:t>版权协议，转载请附上原文出处链接及本声明。</a:t>
            </a:r>
            <a:endParaRPr lang="zh-CN" altLang="en-US" b="1"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solidFill>
                  <a:srgbClr val="000000"/>
                </a:solidFill>
                <a:effectLst/>
                <a:latin typeface="Arial" panose="020B0604020202020204" pitchFamily="34" charset="0"/>
              </a:rPr>
              <a:t>原文链接：</a:t>
            </a:r>
            <a:r>
              <a:rPr lang="en-US" altLang="zh-CN" b="1" i="0" dirty="0">
                <a:solidFill>
                  <a:srgbClr val="000000"/>
                </a:solidFill>
                <a:effectLst/>
                <a:latin typeface="Arial" panose="020B0604020202020204" pitchFamily="34" charset="0"/>
              </a:rPr>
              <a:t>https://blog.csdn.net/zhangjunbob/article/details/52769381</a:t>
            </a:r>
            <a:endParaRPr lang="en-US" altLang="zh-CN" b="1" i="0" dirty="0">
              <a:solidFill>
                <a:srgbClr val="000000"/>
              </a:solidFill>
              <a:effectLst/>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COCO</a:t>
            </a:r>
            <a:r>
              <a:rPr lang="zh-CN" altLang="en-US" dirty="0"/>
              <a:t>数据集由微软赞助，其对于图像的标注信息不仅有类别、位置信息，还有对图像的语义文本描述，</a:t>
            </a:r>
            <a:r>
              <a:rPr lang="en-US" altLang="zh-CN" dirty="0"/>
              <a:t>COCO</a:t>
            </a:r>
            <a:r>
              <a:rPr lang="zh-CN" altLang="en-US" dirty="0"/>
              <a:t>数据集的开源使得近两三年来图像分割语义理解取得了巨大的进展，也几乎成为了图像语义理解算法性能评价的“标准”数据集。数据集大小：</a:t>
            </a:r>
            <a:r>
              <a:rPr lang="en-US" altLang="zh-CN" dirty="0"/>
              <a:t>~40GB</a:t>
            </a:r>
            <a:r>
              <a:rPr lang="zh-CN" altLang="en-US" dirty="0"/>
              <a:t>下载地址：</a:t>
            </a:r>
            <a:r>
              <a:rPr lang="en-US" altLang="zh-CN" dirty="0"/>
              <a:t>http://mscoco.org/</a:t>
            </a:r>
            <a:endParaRPr lang="en-US" altLang="zh-CN" dirty="0"/>
          </a:p>
          <a:p>
            <a:endParaRPr lang="en-US" altLang="zh-CN" dirty="0"/>
          </a:p>
          <a:p>
            <a:r>
              <a:rPr lang="en-US" altLang="zh-CN" b="0" i="0" dirty="0">
                <a:solidFill>
                  <a:srgbClr val="4D4D4D"/>
                </a:solidFill>
                <a:effectLst/>
                <a:latin typeface="-apple-system"/>
              </a:rPr>
              <a:t>MS COCO</a:t>
            </a:r>
            <a:r>
              <a:rPr lang="zh-CN" altLang="en-US" b="0" i="0" dirty="0">
                <a:solidFill>
                  <a:srgbClr val="4D4D4D"/>
                </a:solidFill>
                <a:effectLst/>
                <a:latin typeface="-apple-system"/>
              </a:rPr>
              <a:t>的全称是</a:t>
            </a:r>
            <a:r>
              <a:rPr lang="en-US" altLang="zh-CN" b="0" i="0" dirty="0">
                <a:solidFill>
                  <a:srgbClr val="4D4D4D"/>
                </a:solidFill>
                <a:effectLst/>
                <a:latin typeface="-apple-system"/>
              </a:rPr>
              <a:t>Microsoft Common Objects in Context</a:t>
            </a:r>
            <a:r>
              <a:rPr lang="zh-CN" altLang="en-US" b="0" i="0" dirty="0">
                <a:solidFill>
                  <a:srgbClr val="4D4D4D"/>
                </a:solidFill>
                <a:effectLst/>
                <a:latin typeface="-apple-system"/>
              </a:rPr>
              <a:t>，起源于微软于</a:t>
            </a:r>
            <a:r>
              <a:rPr lang="en-US" altLang="zh-CN" b="0" i="0" dirty="0">
                <a:solidFill>
                  <a:srgbClr val="4D4D4D"/>
                </a:solidFill>
                <a:effectLst/>
                <a:latin typeface="-apple-system"/>
              </a:rPr>
              <a:t>2014</a:t>
            </a:r>
            <a:r>
              <a:rPr lang="zh-CN" altLang="en-US" b="0" i="0" dirty="0">
                <a:solidFill>
                  <a:srgbClr val="4D4D4D"/>
                </a:solidFill>
                <a:effectLst/>
                <a:latin typeface="-apple-system"/>
              </a:rPr>
              <a:t>年出资标注的</a:t>
            </a:r>
            <a:r>
              <a:rPr lang="en-US" altLang="zh-CN" b="0" i="0" dirty="0">
                <a:solidFill>
                  <a:srgbClr val="4D4D4D"/>
                </a:solidFill>
                <a:effectLst/>
                <a:latin typeface="-apple-system"/>
              </a:rPr>
              <a:t>Microsoft COCO</a:t>
            </a:r>
            <a:r>
              <a:rPr lang="zh-CN" altLang="en-US" b="0" i="0" dirty="0">
                <a:solidFill>
                  <a:srgbClr val="4D4D4D"/>
                </a:solidFill>
                <a:effectLst/>
                <a:latin typeface="-apple-system"/>
              </a:rPr>
              <a:t>数据集，与</a:t>
            </a:r>
            <a:r>
              <a:rPr lang="en-US" altLang="zh-CN" b="0" i="0" dirty="0">
                <a:solidFill>
                  <a:srgbClr val="4D4D4D"/>
                </a:solidFill>
                <a:effectLst/>
                <a:latin typeface="-apple-system"/>
              </a:rPr>
              <a:t>ImageNet</a:t>
            </a:r>
            <a:r>
              <a:rPr lang="zh-CN" altLang="en-US" b="0" i="0" dirty="0">
                <a:solidFill>
                  <a:srgbClr val="4D4D4D"/>
                </a:solidFill>
                <a:effectLst/>
                <a:latin typeface="-apple-system"/>
              </a:rPr>
              <a:t>竞赛一样，被视为是计算机视觉领域最受关注和</a:t>
            </a:r>
            <a:r>
              <a:rPr lang="zh-CN" altLang="en-US" b="0" i="0" dirty="0">
                <a:solidFill>
                  <a:srgbClr val="F33B45"/>
                </a:solidFill>
                <a:effectLst/>
                <a:latin typeface="-apple-system"/>
              </a:rPr>
              <a:t>最权威的比赛之一</a:t>
            </a:r>
            <a:r>
              <a:rPr lang="zh-CN" altLang="en-US" b="0" i="0" dirty="0">
                <a:solidFill>
                  <a:srgbClr val="4D4D4D"/>
                </a:solidFill>
                <a:effectLst/>
                <a:latin typeface="-apple-system"/>
              </a:rPr>
              <a:t>。 </a:t>
            </a:r>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4F4F4F"/>
                </a:solidFill>
                <a:effectLst/>
                <a:latin typeface="PingFang SC"/>
              </a:rPr>
              <a:t>COCO</a:t>
            </a:r>
            <a:r>
              <a:rPr lang="zh-CN" altLang="en-US" b="1" i="0" dirty="0">
                <a:solidFill>
                  <a:srgbClr val="4F4F4F"/>
                </a:solidFill>
                <a:effectLst/>
                <a:latin typeface="PingFang SC"/>
              </a:rPr>
              <a:t>数据集的</a:t>
            </a:r>
            <a:r>
              <a:rPr lang="en-US" altLang="zh-CN" b="1" i="0" dirty="0">
                <a:solidFill>
                  <a:srgbClr val="4F4F4F"/>
                </a:solidFill>
                <a:effectLst/>
                <a:latin typeface="PingFang SC"/>
              </a:rPr>
              <a:t>80</a:t>
            </a:r>
            <a:r>
              <a:rPr lang="zh-CN" altLang="en-US" b="1" i="0" dirty="0">
                <a:solidFill>
                  <a:srgbClr val="4F4F4F"/>
                </a:solidFill>
                <a:effectLst/>
                <a:latin typeface="PingFang SC"/>
              </a:rPr>
              <a:t>个类别</a:t>
            </a:r>
            <a:r>
              <a:rPr lang="en-US" altLang="zh-CN" b="1" i="0" dirty="0">
                <a:solidFill>
                  <a:srgbClr val="4F4F4F"/>
                </a:solidFill>
                <a:effectLst/>
                <a:latin typeface="PingFang SC"/>
              </a:rPr>
              <a:t>—YoloV3</a:t>
            </a:r>
            <a:r>
              <a:rPr lang="zh-CN" altLang="en-US" b="1" i="0" dirty="0">
                <a:solidFill>
                  <a:srgbClr val="4F4F4F"/>
                </a:solidFill>
                <a:effectLst/>
                <a:latin typeface="PingFang SC"/>
              </a:rPr>
              <a:t>算法采用的数据集</a:t>
            </a:r>
            <a:endParaRPr lang="en-US" altLang="zh-CN" b="1" i="0" dirty="0">
              <a:solidFill>
                <a:srgbClr val="4F4F4F"/>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solidFill>
                  <a:srgbClr val="4F4F4F"/>
                </a:solidFill>
                <a:effectLst/>
                <a:latin typeface="PingFang SC"/>
              </a:rPr>
              <a:t>见图中有语义分割的标注。</a:t>
            </a:r>
            <a:endParaRPr lang="en-US" altLang="zh-CN" b="1" i="0" dirty="0">
              <a:solidFill>
                <a:srgbClr val="4F4F4F"/>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4F4F4F"/>
                </a:solidFill>
                <a:effectLst/>
                <a:latin typeface="PingFang SC"/>
              </a:rPr>
              <a:t>————————————————————</a:t>
            </a:r>
            <a:endParaRPr lang="zh-CN" altLang="en-US" b="1" i="0" dirty="0">
              <a:solidFill>
                <a:srgbClr val="4F4F4F"/>
              </a:solidFill>
              <a:effectLst/>
              <a:latin typeface="PingFang SC"/>
            </a:endParaRPr>
          </a:p>
          <a:p>
            <a:r>
              <a:rPr lang="zh-CN" altLang="en-US" dirty="0"/>
              <a:t> 当在</a:t>
            </a:r>
            <a:r>
              <a:rPr lang="en-US" altLang="zh-CN" dirty="0"/>
              <a:t>ImageNet</a:t>
            </a:r>
            <a:r>
              <a:rPr lang="zh-CN" altLang="en-US" dirty="0"/>
              <a:t>竞赛停办后，</a:t>
            </a:r>
            <a:r>
              <a:rPr lang="en-US" altLang="zh-CN" dirty="0"/>
              <a:t>COCO</a:t>
            </a:r>
            <a:r>
              <a:rPr lang="zh-CN" altLang="en-US" dirty="0"/>
              <a:t>竞赛就成为是当前目标识别、检测等领域的一个最权威、最重要的标杆，也是目前该领域在国际上唯一能汇集</a:t>
            </a:r>
            <a:r>
              <a:rPr lang="en-US" altLang="zh-CN" dirty="0"/>
              <a:t>Google</a:t>
            </a:r>
            <a:r>
              <a:rPr lang="zh-CN" altLang="en-US" dirty="0"/>
              <a:t>、微软、</a:t>
            </a:r>
            <a:r>
              <a:rPr lang="en-US" altLang="zh-CN" dirty="0"/>
              <a:t>Facebook</a:t>
            </a:r>
            <a:r>
              <a:rPr lang="zh-CN" altLang="en-US" dirty="0"/>
              <a:t>以及国内外众多顶尖院校和优秀创新企业共同参与的大赛。         该数据集主要解决</a:t>
            </a:r>
            <a:r>
              <a:rPr lang="en-US" altLang="zh-CN" dirty="0"/>
              <a:t>3</a:t>
            </a:r>
            <a:r>
              <a:rPr lang="zh-CN" altLang="en-US" dirty="0"/>
              <a:t>个问题：目标检测，目标之间的上下文关系，目标的</a:t>
            </a:r>
            <a:r>
              <a:rPr lang="en-US" altLang="zh-CN" dirty="0"/>
              <a:t>2</a:t>
            </a:r>
            <a:r>
              <a:rPr lang="zh-CN" altLang="en-US" dirty="0"/>
              <a:t>维上的精确定位。</a:t>
            </a:r>
            <a:r>
              <a:rPr lang="en-US" altLang="zh-CN" dirty="0"/>
              <a:t>COCO</a:t>
            </a:r>
            <a:r>
              <a:rPr lang="zh-CN" altLang="en-US" dirty="0"/>
              <a:t>数据集有</a:t>
            </a:r>
            <a:r>
              <a:rPr lang="en-US" altLang="zh-CN" dirty="0"/>
              <a:t>91</a:t>
            </a:r>
            <a:r>
              <a:rPr lang="zh-CN" altLang="en-US" dirty="0"/>
              <a:t>类，虽然比</a:t>
            </a:r>
            <a:r>
              <a:rPr lang="en-US" altLang="zh-CN" dirty="0"/>
              <a:t>ImageNet</a:t>
            </a:r>
            <a:r>
              <a:rPr lang="zh-CN" altLang="en-US" dirty="0"/>
              <a:t>和</a:t>
            </a:r>
            <a:r>
              <a:rPr lang="en-US" altLang="zh-CN" dirty="0"/>
              <a:t>SUN</a:t>
            </a:r>
            <a:r>
              <a:rPr lang="zh-CN" altLang="en-US" dirty="0"/>
              <a:t>类别少，但是每一类的图像多，这有利于获得更多的每类中位于某种特定场景的能力，对比</a:t>
            </a:r>
            <a:r>
              <a:rPr lang="en-US" altLang="zh-CN" dirty="0"/>
              <a:t>PASCAL VOC</a:t>
            </a:r>
            <a:r>
              <a:rPr lang="zh-CN" altLang="en-US" dirty="0"/>
              <a:t>，其有更多类和图像。</a:t>
            </a:r>
            <a:endParaRPr lang="en-US" altLang="zh-CN" dirty="0"/>
          </a:p>
          <a:p>
            <a:endParaRPr lang="en-US" altLang="zh-CN" dirty="0"/>
          </a:p>
          <a:p>
            <a:r>
              <a:rPr lang="zh-CN" altLang="en-US" b="0" i="0" dirty="0">
                <a:solidFill>
                  <a:srgbClr val="4D4D4D"/>
                </a:solidFill>
                <a:effectLst/>
                <a:latin typeface="-apple-system"/>
              </a:rPr>
              <a:t>记录数量： </a:t>
            </a:r>
            <a:r>
              <a:rPr lang="en-US" altLang="zh-CN" b="0" i="0" dirty="0">
                <a:solidFill>
                  <a:srgbClr val="4D4D4D"/>
                </a:solidFill>
                <a:effectLst/>
                <a:latin typeface="-apple-system"/>
              </a:rPr>
              <a:t>330K</a:t>
            </a:r>
            <a:r>
              <a:rPr lang="zh-CN" altLang="en-US" b="0" i="0" dirty="0">
                <a:solidFill>
                  <a:srgbClr val="4D4D4D"/>
                </a:solidFill>
                <a:effectLst/>
                <a:latin typeface="-apple-system"/>
              </a:rPr>
              <a:t>图像、</a:t>
            </a:r>
            <a:r>
              <a:rPr lang="en-US" altLang="zh-CN" b="0" i="0" dirty="0">
                <a:solidFill>
                  <a:srgbClr val="4D4D4D"/>
                </a:solidFill>
                <a:effectLst/>
                <a:latin typeface="-apple-system"/>
              </a:rPr>
              <a:t>80</a:t>
            </a:r>
            <a:r>
              <a:rPr lang="zh-CN" altLang="en-US" b="0" i="0" dirty="0">
                <a:solidFill>
                  <a:srgbClr val="4D4D4D"/>
                </a:solidFill>
                <a:effectLst/>
                <a:latin typeface="-apple-system"/>
              </a:rPr>
              <a:t>个对象类别、每幅图像有</a:t>
            </a:r>
            <a:r>
              <a:rPr lang="en-US" altLang="zh-CN" b="0" i="0" dirty="0">
                <a:solidFill>
                  <a:srgbClr val="4D4D4D"/>
                </a:solidFill>
                <a:effectLst/>
                <a:latin typeface="-apple-system"/>
              </a:rPr>
              <a:t>5</a:t>
            </a:r>
            <a:r>
              <a:rPr lang="zh-CN" altLang="en-US" b="0" i="0" dirty="0">
                <a:solidFill>
                  <a:srgbClr val="4D4D4D"/>
                </a:solidFill>
                <a:effectLst/>
                <a:latin typeface="-apple-system"/>
              </a:rPr>
              <a:t>个标签、</a:t>
            </a:r>
            <a:r>
              <a:rPr lang="en-US" altLang="zh-CN" b="0" i="0" dirty="0">
                <a:solidFill>
                  <a:srgbClr val="4D4D4D"/>
                </a:solidFill>
                <a:effectLst/>
                <a:latin typeface="-apple-system"/>
              </a:rPr>
              <a:t>25</a:t>
            </a:r>
            <a:r>
              <a:rPr lang="zh-CN" altLang="en-US" b="0" i="0" dirty="0">
                <a:solidFill>
                  <a:srgbClr val="4D4D4D"/>
                </a:solidFill>
                <a:effectLst/>
                <a:latin typeface="-apple-system"/>
              </a:rPr>
              <a:t>万个关键点。</a:t>
            </a:r>
            <a:endParaRPr lang="zh-CN" altLang="en-US" dirty="0"/>
          </a:p>
          <a:p>
            <a:r>
              <a:rPr lang="en-US" altLang="zh-CN" dirty="0"/>
              <a:t>————————————————</a:t>
            </a:r>
            <a:endParaRPr lang="en-US" altLang="zh-CN" dirty="0"/>
          </a:p>
          <a:p>
            <a:r>
              <a:rPr lang="zh-CN" altLang="en-US" dirty="0"/>
              <a:t>版权声明：本文为</a:t>
            </a:r>
            <a:r>
              <a:rPr lang="en-US" altLang="zh-CN" dirty="0"/>
              <a:t>CSDN</a:t>
            </a:r>
            <a:r>
              <a:rPr lang="zh-CN" altLang="en-US" dirty="0"/>
              <a:t>博主「一个处女座的程序猿」的原创文章，遵循</a:t>
            </a:r>
            <a:r>
              <a:rPr lang="en-US" altLang="zh-CN" dirty="0"/>
              <a:t>CC 4.0 BY-SA</a:t>
            </a:r>
            <a:r>
              <a:rPr lang="zh-CN" altLang="en-US" dirty="0"/>
              <a:t>版权协议，转载请附上原文出处链接及本声明。</a:t>
            </a:r>
            <a:endParaRPr lang="zh-CN" altLang="en-US" dirty="0"/>
          </a:p>
          <a:p>
            <a:r>
              <a:rPr lang="zh-CN" altLang="en-US" dirty="0"/>
              <a:t>原文链接：</a:t>
            </a:r>
            <a:r>
              <a:rPr lang="en-US" altLang="zh-CN" dirty="0"/>
              <a:t>https://blog.csdn.net/qq_41185868/article/details/82939959</a:t>
            </a:r>
            <a:endParaRPr lang="en-US" altLang="zh-CN" dirty="0"/>
          </a:p>
          <a:p>
            <a:endParaRPr lang="en-US" altLang="zh-CN" dirty="0"/>
          </a:p>
          <a:p>
            <a:r>
              <a:rPr lang="en-US" altLang="zh-CN" dirty="0"/>
              <a:t>https://blog.csdn.net/ai_faker/article/details/106963238</a:t>
            </a:r>
            <a:endParaRPr lang="en-US" altLang="zh-CN"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FDDB</a:t>
            </a:r>
            <a:r>
              <a:rPr lang="zh-CN" altLang="en-US" dirty="0"/>
              <a:t>是全世界最具权威的人脸检测评测平台之一，包含</a:t>
            </a:r>
            <a:r>
              <a:rPr lang="en-US" altLang="zh-CN" dirty="0"/>
              <a:t>2845</a:t>
            </a:r>
            <a:r>
              <a:rPr lang="zh-CN" altLang="en-US" dirty="0"/>
              <a:t>张图片，共有</a:t>
            </a:r>
            <a:r>
              <a:rPr lang="en-US" altLang="zh-CN" dirty="0"/>
              <a:t>5171</a:t>
            </a:r>
            <a:r>
              <a:rPr lang="zh-CN" altLang="en-US" dirty="0"/>
              <a:t>个人脸作为测试集。测试集范围包括：不同姿势、不同分辨率、旋转和遮挡等图片，同时包括灰度图和彩色图，标准的人脸标注区域为椭圆形。该数据集的图片来自于美联社和路透社新闻报道图片，并删除了重复图片。数据集大小：</a:t>
            </a:r>
            <a:r>
              <a:rPr lang="en-US" altLang="zh-CN" dirty="0"/>
              <a:t>~550MB</a:t>
            </a:r>
            <a:r>
              <a:rPr lang="zh-CN" altLang="en-US" dirty="0"/>
              <a:t>下载地址：</a:t>
            </a:r>
            <a:r>
              <a:rPr lang="en-US" altLang="zh-CN" dirty="0"/>
              <a:t>http://vis-www.cs.umass.edu/fddb/</a:t>
            </a:r>
            <a:endParaRPr lang="en-US" altLang="zh-CN" dirty="0"/>
          </a:p>
          <a:p>
            <a:endParaRPr lang="en-US" altLang="zh-CN" dirty="0"/>
          </a:p>
          <a:p>
            <a:r>
              <a:rPr lang="zh-CN" altLang="en-US" dirty="0"/>
              <a:t>标准的人脸标注区域为椭圆形：</a:t>
            </a:r>
            <a:r>
              <a:rPr lang="zh-CN" altLang="en-US" b="0" i="0" dirty="0">
                <a:solidFill>
                  <a:srgbClr val="35373A"/>
                </a:solidFill>
                <a:effectLst/>
                <a:latin typeface="Georgia" panose="02040502050405020303" pitchFamily="18" charset="0"/>
              </a:rPr>
              <a:t>这种方法可以对侧脸与转动后的面部进行描述。</a:t>
            </a:r>
            <a:endParaRPr lang="en-US" altLang="zh-CN" dirty="0"/>
          </a:p>
          <a:p>
            <a:r>
              <a:rPr lang="en-US" altLang="zh-CN" dirty="0"/>
              <a:t>————————————————</a:t>
            </a:r>
            <a:endParaRPr lang="en-US" altLang="zh-CN" dirty="0"/>
          </a:p>
          <a:p>
            <a:r>
              <a:rPr lang="zh-CN" altLang="en-US" dirty="0"/>
              <a:t>版权声明：本文为</a:t>
            </a:r>
            <a:r>
              <a:rPr lang="en-US" altLang="zh-CN" dirty="0"/>
              <a:t>CSDN</a:t>
            </a:r>
            <a:r>
              <a:rPr lang="zh-CN" altLang="en-US" dirty="0"/>
              <a:t>博主「不熬夜的键盘艺术家」的原创文章，遵循</a:t>
            </a:r>
            <a:r>
              <a:rPr lang="en-US" altLang="zh-CN" dirty="0"/>
              <a:t>CC 4.0 BY-SA</a:t>
            </a:r>
            <a:r>
              <a:rPr lang="zh-CN" altLang="en-US" dirty="0"/>
              <a:t>版权协议，转载请附上原文出处链接及本声明。</a:t>
            </a:r>
            <a:endParaRPr lang="zh-CN" altLang="en-US" dirty="0"/>
          </a:p>
          <a:p>
            <a:r>
              <a:rPr lang="zh-CN" altLang="en-US" dirty="0"/>
              <a:t>原文链接：</a:t>
            </a:r>
            <a:r>
              <a:rPr lang="en-US" altLang="zh-CN" dirty="0"/>
              <a:t>https://blog.csdn.net/weixin_42010722/article/details/120199613</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在深度学习领域，训练数据对训练结果有种至关重要的影响，在计算机视觉领域，除了公开的数据集之外，对很多应用场景都需要专门的数据集做迁移学习或者端到端的训练，这种情况需要大量的训练数据，</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1">
              <a:lnSpc>
                <a:spcPct val="140000"/>
              </a:lnSpc>
              <a:buFont typeface="Wingdings" panose="05000000000000000000" charset="0"/>
              <a:buChar char="ü"/>
            </a:pPr>
            <a:r>
              <a:rPr lang="zh-CN" altLang="en-US">
                <a:sym typeface="+mn-ea"/>
              </a:rPr>
              <a:t>https://tensorflow.rstudio.com/</a:t>
            </a:r>
            <a:endParaRPr lang="zh-CN" altLang="en-US"/>
          </a:p>
          <a:p>
            <a:pPr lvl="1">
              <a:lnSpc>
                <a:spcPct val="140000"/>
              </a:lnSpc>
              <a:buFont typeface="Wingdings" panose="05000000000000000000" charset="0"/>
              <a:buChar char="ü"/>
            </a:pPr>
            <a:r>
              <a:rPr lang="zh-CN" altLang="en-US">
                <a:sym typeface="+mn-ea"/>
              </a:rPr>
              <a:t>https://github.com/rstudio/tensorflow</a:t>
            </a:r>
            <a:endParaRPr lang="zh-CN" altLang="en-US"/>
          </a:p>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RStudio提供了R与Keras的API接口，RStudio的官网及GitHub上也提供了Keras扩展包的学习资料</a:t>
            </a:r>
            <a:endParaRPr lang="zh-CN" altLang="en-US"/>
          </a:p>
          <a:p>
            <a:pPr lvl="1"/>
            <a:r>
              <a:rPr lang="zh-CN" altLang="en-US">
                <a:sym typeface="+mn-ea"/>
              </a:rPr>
              <a:t>https://github.com/rstudio/keras</a:t>
            </a:r>
            <a:endParaRPr lang="zh-CN" altLang="en-US"/>
          </a:p>
          <a:p>
            <a:pPr lvl="1"/>
            <a:r>
              <a:rPr lang="zh-CN" altLang="en-US">
                <a:sym typeface="+mn-ea"/>
              </a:rPr>
              <a:t>https://tensorflow.rstudio.com/guides/keras/basics.html</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深度学习领域的入门数据集，当前主流的深度学习框架几乎都将</a:t>
            </a:r>
            <a:r>
              <a:rPr lang="en-US" altLang="zh-CN" b="0" i="0" dirty="0">
                <a:solidFill>
                  <a:srgbClr val="4D4D4D"/>
                </a:solidFill>
                <a:effectLst/>
                <a:latin typeface="-apple-system"/>
              </a:rPr>
              <a:t>MNIST</a:t>
            </a:r>
            <a:r>
              <a:rPr lang="zh-CN" altLang="en-US" b="0" i="0" dirty="0">
                <a:solidFill>
                  <a:srgbClr val="4D4D4D"/>
                </a:solidFill>
                <a:effectLst/>
                <a:latin typeface="-apple-system"/>
              </a:rPr>
              <a:t>数据集的处理入门第一教程。</a:t>
            </a:r>
            <a:endParaRPr lang="en-US" altLang="zh-CN" b="0" i="0" dirty="0">
              <a:solidFill>
                <a:srgbClr val="4D4D4D"/>
              </a:solidFill>
              <a:effectLst/>
              <a:latin typeface="-apple-system"/>
            </a:endParaRPr>
          </a:p>
          <a:p>
            <a:r>
              <a:rPr lang="zh-CN" altLang="en-US" dirty="0"/>
              <a:t>数字放在一个归一化的、固定尺寸的图片的中心</a:t>
            </a:r>
            <a:endParaRPr lang="en-US" altLang="zh-CN" dirty="0"/>
          </a:p>
          <a:p>
            <a:r>
              <a:rPr lang="zh-CN" altLang="en-US" dirty="0"/>
              <a:t>用于手写数字识别，就是图像分类任务。</a:t>
            </a:r>
            <a:endParaRPr lang="en-US" altLang="zh-CN" dirty="0"/>
          </a:p>
          <a:p>
            <a:pPr>
              <a:lnSpc>
                <a:spcPct val="120000"/>
              </a:lnSpc>
            </a:pPr>
            <a:r>
              <a:rPr lang="zh-CN" altLang="en-US" dirty="0"/>
              <a:t>任务的输入：</a:t>
            </a:r>
            <a:r>
              <a:rPr lang="en-US" altLang="zh-CN" dirty="0"/>
              <a:t>28</a:t>
            </a:r>
            <a:r>
              <a:rPr lang="zh-CN" altLang="en-US" dirty="0"/>
              <a:t>*</a:t>
            </a:r>
            <a:r>
              <a:rPr lang="en-US" altLang="zh-CN" dirty="0"/>
              <a:t>28</a:t>
            </a:r>
            <a:r>
              <a:rPr lang="zh-CN" altLang="en-US" dirty="0"/>
              <a:t>的灰度图片</a:t>
            </a:r>
            <a:endParaRPr lang="en-US" altLang="zh-CN" dirty="0"/>
          </a:p>
          <a:p>
            <a:pPr>
              <a:lnSpc>
                <a:spcPct val="120000"/>
              </a:lnSpc>
            </a:pPr>
            <a:r>
              <a:rPr lang="zh-CN" altLang="en-US" dirty="0"/>
              <a:t>任务的输出：</a:t>
            </a:r>
            <a:r>
              <a:rPr lang="en-US" altLang="zh-CN" dirty="0"/>
              <a:t>0-9</a:t>
            </a:r>
            <a:r>
              <a:rPr lang="zh-CN" altLang="en-US" dirty="0"/>
              <a:t>的数字标签</a:t>
            </a:r>
            <a:endParaRPr lang="en-US" altLang="zh-CN" dirty="0"/>
          </a:p>
          <a:p>
            <a:endParaRPr lang="en-US" altLang="zh-CN" dirty="0"/>
          </a:p>
          <a:p>
            <a:r>
              <a:rPr lang="en-US" altLang="zh-CN" b="1" i="0" dirty="0">
                <a:solidFill>
                  <a:srgbClr val="4D4D4D"/>
                </a:solidFill>
                <a:effectLst/>
                <a:latin typeface="-apple-system"/>
              </a:rPr>
              <a:t>MNIST</a:t>
            </a:r>
            <a:r>
              <a:rPr lang="zh-CN" altLang="en-US" b="0" i="0" dirty="0">
                <a:solidFill>
                  <a:srgbClr val="4D4D4D"/>
                </a:solidFill>
                <a:effectLst/>
                <a:latin typeface="-apple-system"/>
              </a:rPr>
              <a:t>全称是</a:t>
            </a:r>
            <a:r>
              <a:rPr lang="en-US" altLang="zh-CN" b="0" i="0" dirty="0">
                <a:solidFill>
                  <a:srgbClr val="4D4D4D"/>
                </a:solidFill>
                <a:effectLst/>
                <a:latin typeface="-apple-system"/>
              </a:rPr>
              <a:t>Mixed National Institute of Standards and Technology database</a:t>
            </a:r>
            <a:r>
              <a:rPr lang="zh-CN" altLang="en-US" b="0" i="0" dirty="0">
                <a:solidFill>
                  <a:srgbClr val="4D4D4D"/>
                </a:solidFill>
                <a:effectLst/>
                <a:latin typeface="-apple-system"/>
              </a:rPr>
              <a:t>。这是一个非常庞大的手写数字数据库。</a:t>
            </a:r>
            <a:br>
              <a:rPr lang="zh-CN" altLang="en-US" dirty="0"/>
            </a:br>
            <a:r>
              <a:rPr lang="zh-CN" altLang="en-US" b="0" i="0" dirty="0">
                <a:solidFill>
                  <a:srgbClr val="4D4D4D"/>
                </a:solidFill>
                <a:effectLst/>
                <a:latin typeface="-apple-system"/>
              </a:rPr>
              <a:t>这些数据集有两个功能：一个功能是提供了大量的数据作为训练集和验证集，为一些学习人员提供了丰富的样 本信息一一这一点很宝贵，要知道在深度学习领域要想在一个方面有比较深的研究成果， 除了需要具备一定的网络设计和调优能力以外，还有一个就是要有丰富的训练样本。 另一 个功能就是可以形成一个在业内相对有普适性的 </a:t>
            </a:r>
            <a:r>
              <a:rPr lang="en-US" altLang="zh-CN" b="0" i="0" dirty="0">
                <a:solidFill>
                  <a:srgbClr val="4D4D4D"/>
                </a:solidFill>
                <a:effectLst/>
                <a:latin typeface="-apple-system"/>
              </a:rPr>
              <a:t>Benchmark </a:t>
            </a:r>
            <a:r>
              <a:rPr lang="zh-CN" altLang="en-US" b="0" i="0" dirty="0">
                <a:solidFill>
                  <a:srgbClr val="4D4D4D"/>
                </a:solidFill>
                <a:effectLst/>
                <a:latin typeface="-apple-system"/>
              </a:rPr>
              <a:t>比对项目一一既然大家用的数 据集都是一样的，那么每个人设计出来的网络就可以在这些数据集上不断互相比较，从而 验证谁家的网络设计得识别率更高。</a:t>
            </a:r>
            <a:endParaRPr lang="en-US" altLang="zh-CN" b="0" i="0" dirty="0">
              <a:solidFill>
                <a:srgbClr val="4D4D4D"/>
              </a:solidFill>
              <a:effectLst/>
              <a:latin typeface="-apple-system"/>
            </a:endParaRPr>
          </a:p>
          <a:p>
            <a:r>
              <a:rPr lang="en-US" altLang="zh-CN" b="1" i="0" dirty="0">
                <a:solidFill>
                  <a:srgbClr val="000000"/>
                </a:solidFill>
                <a:effectLst/>
                <a:latin typeface="PingFang SC"/>
              </a:rPr>
              <a:t>MNIST </a:t>
            </a:r>
            <a:r>
              <a:rPr lang="zh-CN" altLang="en-US" b="1" i="0" dirty="0">
                <a:solidFill>
                  <a:srgbClr val="000000"/>
                </a:solidFill>
                <a:effectLst/>
                <a:latin typeface="PingFang SC"/>
              </a:rPr>
              <a:t>数据集</a:t>
            </a:r>
            <a:r>
              <a:rPr lang="zh-CN" altLang="en-US" b="0" i="0" dirty="0">
                <a:solidFill>
                  <a:srgbClr val="000000"/>
                </a:solidFill>
                <a:effectLst/>
                <a:latin typeface="PingFang SC"/>
              </a:rPr>
              <a:t>来自美国国家标准与技术研究所</a:t>
            </a:r>
            <a:r>
              <a:rPr lang="en-US" altLang="zh-CN" b="0" i="0" dirty="0">
                <a:solidFill>
                  <a:srgbClr val="000000"/>
                </a:solidFill>
                <a:effectLst/>
                <a:latin typeface="PingFang SC"/>
              </a:rPr>
              <a:t>, National Institute of Standards and Technology (NIST). </a:t>
            </a:r>
            <a:r>
              <a:rPr lang="zh-CN" altLang="en-US" b="0" i="0" dirty="0">
                <a:solidFill>
                  <a:srgbClr val="000000"/>
                </a:solidFill>
                <a:effectLst/>
                <a:latin typeface="PingFang SC"/>
              </a:rPr>
              <a:t>训练集 </a:t>
            </a:r>
            <a:r>
              <a:rPr lang="en-US" altLang="zh-CN" b="0" i="0" dirty="0">
                <a:solidFill>
                  <a:srgbClr val="000000"/>
                </a:solidFill>
                <a:effectLst/>
                <a:latin typeface="PingFang SC"/>
              </a:rPr>
              <a:t>(training set) </a:t>
            </a:r>
            <a:r>
              <a:rPr lang="zh-CN" altLang="en-US" b="1" i="0" dirty="0">
                <a:solidFill>
                  <a:srgbClr val="000000"/>
                </a:solidFill>
                <a:effectLst/>
                <a:latin typeface="PingFang SC"/>
              </a:rPr>
              <a:t>由来自 </a:t>
            </a:r>
            <a:r>
              <a:rPr lang="en-US" altLang="zh-CN" b="1" i="0" dirty="0">
                <a:solidFill>
                  <a:srgbClr val="000000"/>
                </a:solidFill>
                <a:effectLst/>
                <a:latin typeface="PingFang SC"/>
              </a:rPr>
              <a:t>250 </a:t>
            </a:r>
            <a:r>
              <a:rPr lang="zh-CN" altLang="en-US" b="1" i="0" dirty="0">
                <a:solidFill>
                  <a:srgbClr val="000000"/>
                </a:solidFill>
                <a:effectLst/>
                <a:latin typeface="PingFang SC"/>
              </a:rPr>
              <a:t>个不同人</a:t>
            </a:r>
            <a:r>
              <a:rPr lang="zh-CN" altLang="en-US" b="0" i="0" dirty="0">
                <a:solidFill>
                  <a:srgbClr val="000000"/>
                </a:solidFill>
                <a:effectLst/>
                <a:latin typeface="PingFang SC"/>
              </a:rPr>
              <a:t>手写的数字构成</a:t>
            </a:r>
            <a:r>
              <a:rPr lang="en-US" altLang="zh-CN" b="0" i="0" dirty="0">
                <a:solidFill>
                  <a:srgbClr val="000000"/>
                </a:solidFill>
                <a:effectLst/>
                <a:latin typeface="PingFang SC"/>
              </a:rPr>
              <a:t>, </a:t>
            </a:r>
            <a:r>
              <a:rPr lang="zh-CN" altLang="en-US" b="0" i="0" dirty="0">
                <a:solidFill>
                  <a:srgbClr val="000000"/>
                </a:solidFill>
                <a:effectLst/>
                <a:latin typeface="PingFang SC"/>
              </a:rPr>
              <a:t>其中 </a:t>
            </a:r>
            <a:r>
              <a:rPr lang="en-US" altLang="zh-CN" b="0" i="0" dirty="0">
                <a:solidFill>
                  <a:srgbClr val="000000"/>
                </a:solidFill>
                <a:effectLst/>
                <a:latin typeface="PingFang SC"/>
              </a:rPr>
              <a:t>50% </a:t>
            </a:r>
            <a:r>
              <a:rPr lang="zh-CN" altLang="en-US" b="0" i="0" dirty="0">
                <a:solidFill>
                  <a:srgbClr val="000000"/>
                </a:solidFill>
                <a:effectLst/>
                <a:latin typeface="PingFang SC"/>
              </a:rPr>
              <a:t>是高中学生</a:t>
            </a:r>
            <a:r>
              <a:rPr lang="en-US" altLang="zh-CN" b="0" i="0" dirty="0">
                <a:solidFill>
                  <a:srgbClr val="000000"/>
                </a:solidFill>
                <a:effectLst/>
                <a:latin typeface="PingFang SC"/>
              </a:rPr>
              <a:t>, 50% </a:t>
            </a:r>
            <a:r>
              <a:rPr lang="zh-CN" altLang="en-US" b="0" i="0" dirty="0">
                <a:solidFill>
                  <a:srgbClr val="000000"/>
                </a:solidFill>
                <a:effectLst/>
                <a:latin typeface="PingFang SC"/>
              </a:rPr>
              <a:t>来自人口普查局 </a:t>
            </a:r>
            <a:r>
              <a:rPr lang="en-US" altLang="zh-CN" b="0" i="0" dirty="0">
                <a:solidFill>
                  <a:srgbClr val="000000"/>
                </a:solidFill>
                <a:effectLst/>
                <a:latin typeface="PingFang SC"/>
              </a:rPr>
              <a:t>(the Census Bureau) </a:t>
            </a:r>
            <a:r>
              <a:rPr lang="zh-CN" altLang="en-US" b="0" i="0" dirty="0">
                <a:solidFill>
                  <a:srgbClr val="000000"/>
                </a:solidFill>
                <a:effectLst/>
                <a:latin typeface="PingFang SC"/>
              </a:rPr>
              <a:t>的工作人员</a:t>
            </a:r>
            <a:r>
              <a:rPr lang="en-US" altLang="zh-CN" b="0" i="0" dirty="0">
                <a:solidFill>
                  <a:srgbClr val="000000"/>
                </a:solidFill>
                <a:effectLst/>
                <a:latin typeface="PingFang SC"/>
              </a:rPr>
              <a:t>. </a:t>
            </a:r>
            <a:r>
              <a:rPr lang="zh-CN" altLang="en-US" b="0" i="0" dirty="0">
                <a:solidFill>
                  <a:srgbClr val="000000"/>
                </a:solidFill>
                <a:effectLst/>
                <a:latin typeface="PingFang SC"/>
              </a:rPr>
              <a:t>测试集</a:t>
            </a:r>
            <a:r>
              <a:rPr lang="en-US" altLang="zh-CN" b="0" i="0" dirty="0">
                <a:solidFill>
                  <a:srgbClr val="000000"/>
                </a:solidFill>
                <a:effectLst/>
                <a:latin typeface="PingFang SC"/>
              </a:rPr>
              <a:t>(test set) </a:t>
            </a:r>
            <a:r>
              <a:rPr lang="zh-CN" altLang="en-US" b="0" i="0" dirty="0">
                <a:solidFill>
                  <a:srgbClr val="000000"/>
                </a:solidFill>
                <a:effectLst/>
                <a:latin typeface="PingFang SC"/>
              </a:rPr>
              <a:t>也是同样比例的手写数字数据</a:t>
            </a:r>
            <a:r>
              <a:rPr lang="en-US" altLang="zh-CN" b="0" i="0" dirty="0">
                <a:solidFill>
                  <a:srgbClr val="000000"/>
                </a:solidFill>
                <a:effectLst/>
                <a:latin typeface="PingFang SC"/>
              </a:rPr>
              <a:t>.</a:t>
            </a:r>
            <a:endParaRPr lang="en-US" altLang="zh-CN" b="0" i="0" dirty="0">
              <a:solidFill>
                <a:srgbClr val="000000"/>
              </a:solidFill>
              <a:effectLst/>
              <a:latin typeface="PingFang SC"/>
            </a:endParaRPr>
          </a:p>
          <a:p>
            <a:r>
              <a:rPr lang="en-US" altLang="zh-CN" b="1" i="0" dirty="0">
                <a:solidFill>
                  <a:srgbClr val="000000"/>
                </a:solidFill>
                <a:effectLst/>
                <a:latin typeface="-apple-system"/>
              </a:rPr>
              <a:t>MNIST</a:t>
            </a:r>
            <a:r>
              <a:rPr lang="zh-CN" altLang="en-US" b="1" i="0" dirty="0">
                <a:solidFill>
                  <a:srgbClr val="000000"/>
                </a:solidFill>
                <a:effectLst/>
                <a:latin typeface="-apple-system"/>
              </a:rPr>
              <a:t>数据集</a:t>
            </a:r>
            <a:r>
              <a:rPr lang="zh-CN" altLang="en-US" b="0" i="0" dirty="0">
                <a:solidFill>
                  <a:srgbClr val="000000"/>
                </a:solidFill>
                <a:effectLst/>
                <a:latin typeface="-apple-system"/>
              </a:rPr>
              <a:t>是从</a:t>
            </a:r>
            <a:r>
              <a:rPr lang="en-US" altLang="zh-CN" b="0" i="0" dirty="0">
                <a:solidFill>
                  <a:srgbClr val="000000"/>
                </a:solidFill>
                <a:effectLst/>
                <a:latin typeface="-apple-system"/>
              </a:rPr>
              <a:t>NIST</a:t>
            </a:r>
            <a:r>
              <a:rPr lang="zh-CN" altLang="en-US" b="0" i="0" dirty="0">
                <a:solidFill>
                  <a:srgbClr val="000000"/>
                </a:solidFill>
                <a:effectLst/>
                <a:latin typeface="-apple-system"/>
              </a:rPr>
              <a:t>的</a:t>
            </a:r>
            <a:r>
              <a:rPr lang="en-US" altLang="zh-CN" b="0" i="0" dirty="0">
                <a:solidFill>
                  <a:srgbClr val="000000"/>
                </a:solidFill>
                <a:effectLst/>
                <a:latin typeface="-apple-system"/>
              </a:rPr>
              <a:t>Special Database 3</a:t>
            </a:r>
            <a:r>
              <a:rPr lang="zh-CN" altLang="en-US" b="0" i="0" dirty="0">
                <a:solidFill>
                  <a:srgbClr val="000000"/>
                </a:solidFill>
                <a:effectLst/>
                <a:latin typeface="-apple-system"/>
              </a:rPr>
              <a:t>（</a:t>
            </a:r>
            <a:r>
              <a:rPr lang="en-US" altLang="zh-CN" b="0" i="0" dirty="0">
                <a:solidFill>
                  <a:srgbClr val="000000"/>
                </a:solidFill>
                <a:effectLst/>
                <a:latin typeface="-apple-system"/>
              </a:rPr>
              <a:t>SD-3</a:t>
            </a:r>
            <a:r>
              <a:rPr lang="zh-CN" altLang="en-US" b="0" i="0" dirty="0">
                <a:solidFill>
                  <a:srgbClr val="000000"/>
                </a:solidFill>
                <a:effectLst/>
                <a:latin typeface="-apple-system"/>
              </a:rPr>
              <a:t>）和</a:t>
            </a:r>
            <a:r>
              <a:rPr lang="en-US" altLang="zh-CN" b="0" i="0" dirty="0">
                <a:solidFill>
                  <a:srgbClr val="000000"/>
                </a:solidFill>
                <a:effectLst/>
                <a:latin typeface="-apple-system"/>
              </a:rPr>
              <a:t>Special Database 1</a:t>
            </a:r>
            <a:r>
              <a:rPr lang="zh-CN" altLang="en-US" b="0" i="0" dirty="0">
                <a:solidFill>
                  <a:srgbClr val="000000"/>
                </a:solidFill>
                <a:effectLst/>
                <a:latin typeface="-apple-system"/>
              </a:rPr>
              <a:t>（</a:t>
            </a:r>
            <a:r>
              <a:rPr lang="en-US" altLang="zh-CN" b="0" i="0" dirty="0">
                <a:solidFill>
                  <a:srgbClr val="000000"/>
                </a:solidFill>
                <a:effectLst/>
                <a:latin typeface="-apple-system"/>
              </a:rPr>
              <a:t>SD-1</a:t>
            </a:r>
            <a:r>
              <a:rPr lang="zh-CN" altLang="en-US" b="0" i="0" dirty="0">
                <a:solidFill>
                  <a:srgbClr val="000000"/>
                </a:solidFill>
                <a:effectLst/>
                <a:latin typeface="-apple-system"/>
              </a:rPr>
              <a:t>）构建而来。</a:t>
            </a:r>
            <a:r>
              <a:rPr lang="en-US" altLang="zh-CN" b="0" i="0" dirty="0">
                <a:solidFill>
                  <a:srgbClr val="000000"/>
                </a:solidFill>
                <a:effectLst/>
                <a:latin typeface="-apple-system"/>
              </a:rPr>
              <a:t>Yann </a:t>
            </a:r>
            <a:r>
              <a:rPr lang="en-US" altLang="zh-CN" b="0" i="0" dirty="0" err="1">
                <a:solidFill>
                  <a:srgbClr val="000000"/>
                </a:solidFill>
                <a:effectLst/>
                <a:latin typeface="-apple-system"/>
              </a:rPr>
              <a:t>LeCun</a:t>
            </a:r>
            <a:r>
              <a:rPr lang="zh-CN" altLang="en-US" b="0" i="0" dirty="0">
                <a:solidFill>
                  <a:srgbClr val="000000"/>
                </a:solidFill>
                <a:effectLst/>
                <a:latin typeface="-apple-system"/>
              </a:rPr>
              <a:t>等人从</a:t>
            </a:r>
            <a:r>
              <a:rPr lang="en-US" altLang="zh-CN" b="0" i="0" dirty="0">
                <a:solidFill>
                  <a:srgbClr val="000000"/>
                </a:solidFill>
                <a:effectLst/>
                <a:latin typeface="-apple-system"/>
              </a:rPr>
              <a:t>SD-1</a:t>
            </a:r>
            <a:r>
              <a:rPr lang="zh-CN" altLang="en-US" b="0" i="0" dirty="0">
                <a:solidFill>
                  <a:srgbClr val="000000"/>
                </a:solidFill>
                <a:effectLst/>
                <a:latin typeface="-apple-system"/>
              </a:rPr>
              <a:t>和</a:t>
            </a:r>
            <a:r>
              <a:rPr lang="en-US" altLang="zh-CN" b="0" i="0" dirty="0">
                <a:solidFill>
                  <a:srgbClr val="000000"/>
                </a:solidFill>
                <a:effectLst/>
                <a:latin typeface="-apple-system"/>
              </a:rPr>
              <a:t>SD-3</a:t>
            </a:r>
            <a:r>
              <a:rPr lang="zh-CN" altLang="en-US" b="0" i="0" dirty="0">
                <a:solidFill>
                  <a:srgbClr val="000000"/>
                </a:solidFill>
                <a:effectLst/>
                <a:latin typeface="-apple-system"/>
              </a:rPr>
              <a:t>中各取一半数据作为</a:t>
            </a:r>
            <a:r>
              <a:rPr lang="en-US" altLang="zh-CN" b="0" i="0" dirty="0">
                <a:solidFill>
                  <a:srgbClr val="000000"/>
                </a:solidFill>
                <a:effectLst/>
                <a:latin typeface="-apple-system"/>
              </a:rPr>
              <a:t>MNIST</a:t>
            </a:r>
            <a:r>
              <a:rPr lang="zh-CN" altLang="en-US" b="0" i="0" dirty="0">
                <a:solidFill>
                  <a:srgbClr val="000000"/>
                </a:solidFill>
                <a:effectLst/>
                <a:latin typeface="-apple-system"/>
              </a:rPr>
              <a:t>训练集和测试集，其中训练集来自</a:t>
            </a:r>
            <a:r>
              <a:rPr lang="en-US" altLang="zh-CN" b="0" i="0" dirty="0">
                <a:solidFill>
                  <a:srgbClr val="000000"/>
                </a:solidFill>
                <a:effectLst/>
                <a:latin typeface="-apple-system"/>
              </a:rPr>
              <a:t>250</a:t>
            </a:r>
            <a:r>
              <a:rPr lang="zh-CN" altLang="en-US" b="0" i="0" dirty="0">
                <a:solidFill>
                  <a:srgbClr val="000000"/>
                </a:solidFill>
                <a:effectLst/>
                <a:latin typeface="-apple-system"/>
              </a:rPr>
              <a:t>位不同的标注员，且训练集和测试集的标注员完全不同。</a:t>
            </a:r>
            <a:endParaRPr lang="en-US" altLang="zh-CN" b="0" i="0" dirty="0">
              <a:solidFill>
                <a:srgbClr val="000000"/>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2017</a:t>
            </a:r>
            <a:r>
              <a:rPr lang="zh-CN" altLang="en-US" dirty="0"/>
              <a:t>年</a:t>
            </a:r>
            <a:r>
              <a:rPr lang="en-US" altLang="zh-CN" dirty="0"/>
              <a:t>8</a:t>
            </a:r>
            <a:r>
              <a:rPr lang="zh-CN" altLang="en-US" dirty="0"/>
              <a:t>月</a:t>
            </a:r>
            <a:r>
              <a:rPr lang="en-US" altLang="zh-CN" dirty="0"/>
              <a:t>27</a:t>
            </a:r>
            <a:r>
              <a:rPr lang="zh-CN" altLang="en-US" dirty="0"/>
              <a:t>日，</a:t>
            </a:r>
            <a:r>
              <a:rPr lang="en-US" altLang="zh-CN" dirty="0">
                <a:hlinkClick r:id="rId3"/>
              </a:rPr>
              <a:t>Fashion-MNIST</a:t>
            </a:r>
            <a:r>
              <a:rPr lang="zh-CN" altLang="en-US" dirty="0"/>
              <a:t>图片库在</a:t>
            </a:r>
            <a:r>
              <a:rPr lang="en-US" altLang="zh-CN" dirty="0"/>
              <a:t>GitHub</a:t>
            </a:r>
            <a:r>
              <a:rPr lang="zh-CN" altLang="en-US" dirty="0"/>
              <a:t>上开源，</a:t>
            </a:r>
            <a:r>
              <a:rPr lang="en-US" altLang="zh-CN" dirty="0"/>
              <a:t>MNIST</a:t>
            </a:r>
            <a:r>
              <a:rPr lang="zh-CN" altLang="en-US" dirty="0"/>
              <a:t>的时代宣告终结。</a:t>
            </a:r>
            <a:endParaRPr lang="zh-CN" altLang="en-US" dirty="0"/>
          </a:p>
          <a:p>
            <a:r>
              <a:rPr lang="zh-CN" altLang="en-US" dirty="0"/>
              <a:t>这不是巧合，而是</a:t>
            </a:r>
            <a:r>
              <a:rPr lang="en-US" altLang="zh-CN" dirty="0"/>
              <a:t>Fashion-MNIST</a:t>
            </a:r>
            <a:r>
              <a:rPr lang="zh-CN" altLang="en-US" dirty="0"/>
              <a:t>蓄谋已久。它克隆了</a:t>
            </a:r>
            <a:r>
              <a:rPr lang="en-US" altLang="zh-CN" dirty="0"/>
              <a:t>MNIST</a:t>
            </a:r>
            <a:r>
              <a:rPr lang="zh-CN" altLang="en-US" dirty="0"/>
              <a:t>的所有外在特征：</a:t>
            </a:r>
            <a:endParaRPr lang="zh-CN" altLang="en-US" dirty="0"/>
          </a:p>
          <a:p>
            <a:pPr>
              <a:buFont typeface="Arial" panose="020B0604020202020204" pitchFamily="34" charset="0"/>
              <a:buChar char="•"/>
            </a:pPr>
            <a:r>
              <a:rPr lang="en-US" altLang="zh-CN" dirty="0"/>
              <a:t>60000</a:t>
            </a:r>
            <a:r>
              <a:rPr lang="zh-CN" altLang="en-US" dirty="0"/>
              <a:t>张训练图像和对应</a:t>
            </a:r>
            <a:r>
              <a:rPr lang="en-US" altLang="zh-CN" dirty="0"/>
              <a:t>Label</a:t>
            </a:r>
            <a:r>
              <a:rPr lang="zh-CN" altLang="en-US" dirty="0"/>
              <a:t>；</a:t>
            </a:r>
            <a:endParaRPr lang="zh-CN" altLang="en-US" dirty="0"/>
          </a:p>
          <a:p>
            <a:pPr>
              <a:buFont typeface="Arial" panose="020B0604020202020204" pitchFamily="34" charset="0"/>
              <a:buChar char="•"/>
            </a:pPr>
            <a:r>
              <a:rPr lang="en-US" altLang="zh-CN" dirty="0"/>
              <a:t>10000</a:t>
            </a:r>
            <a:r>
              <a:rPr lang="zh-CN" altLang="en-US" dirty="0"/>
              <a:t>张测试图像和对应</a:t>
            </a:r>
            <a:r>
              <a:rPr lang="en-US" altLang="zh-CN" dirty="0"/>
              <a:t>Label</a:t>
            </a:r>
            <a:r>
              <a:rPr lang="zh-CN" altLang="en-US" dirty="0"/>
              <a:t>；</a:t>
            </a:r>
            <a:endParaRPr lang="zh-CN" altLang="en-US" dirty="0"/>
          </a:p>
          <a:p>
            <a:pPr>
              <a:buFont typeface="Arial" panose="020B0604020202020204" pitchFamily="34" charset="0"/>
              <a:buChar char="•"/>
            </a:pPr>
            <a:r>
              <a:rPr lang="en-US" altLang="zh-CN" dirty="0"/>
              <a:t>10</a:t>
            </a:r>
            <a:r>
              <a:rPr lang="zh-CN" altLang="en-US" dirty="0"/>
              <a:t>个类别；</a:t>
            </a:r>
            <a:endParaRPr lang="zh-CN" altLang="en-US" dirty="0"/>
          </a:p>
          <a:p>
            <a:pPr>
              <a:buFont typeface="Arial" panose="020B0604020202020204" pitchFamily="34" charset="0"/>
              <a:buChar char="•"/>
            </a:pPr>
            <a:r>
              <a:rPr lang="zh-CN" altLang="en-US" dirty="0"/>
              <a:t>每张图像</a:t>
            </a:r>
            <a:r>
              <a:rPr lang="en-US" altLang="zh-CN" dirty="0"/>
              <a:t>28x28</a:t>
            </a:r>
            <a:r>
              <a:rPr lang="zh-CN" altLang="en-US" dirty="0"/>
              <a:t>的分辨率；</a:t>
            </a:r>
            <a:endParaRPr lang="zh-CN" altLang="en-US" dirty="0"/>
          </a:p>
          <a:p>
            <a:pPr>
              <a:buFont typeface="Arial" panose="020B0604020202020204" pitchFamily="34" charset="0"/>
              <a:buChar char="•"/>
            </a:pPr>
            <a:r>
              <a:rPr lang="en-US" altLang="zh-CN" dirty="0"/>
              <a:t>4</a:t>
            </a:r>
            <a:r>
              <a:rPr lang="zh-CN" altLang="en-US" dirty="0"/>
              <a:t>个</a:t>
            </a:r>
            <a:r>
              <a:rPr lang="en-US" altLang="zh-CN" dirty="0"/>
              <a:t>GZ</a:t>
            </a:r>
            <a:r>
              <a:rPr lang="zh-CN" altLang="en-US" dirty="0"/>
              <a:t>文件名称都一样；</a:t>
            </a:r>
            <a:endParaRPr lang="zh-CN" altLang="en-US" dirty="0"/>
          </a:p>
          <a:p>
            <a:r>
              <a:rPr lang="zh-CN" altLang="en-US" dirty="0"/>
              <a:t>对于已有的</a:t>
            </a:r>
            <a:r>
              <a:rPr lang="en-US" altLang="zh-CN" dirty="0"/>
              <a:t>MNIST</a:t>
            </a:r>
            <a:r>
              <a:rPr lang="zh-CN" altLang="en-US" dirty="0"/>
              <a:t>训练程序，只要修改下代码中的数据集读取路径，或者残暴的用</a:t>
            </a:r>
            <a:r>
              <a:rPr lang="en-US" altLang="zh-CN" dirty="0"/>
              <a:t>Fashion-MNIST</a:t>
            </a:r>
            <a:r>
              <a:rPr lang="zh-CN" altLang="en-US" dirty="0"/>
              <a:t>数据集文件将</a:t>
            </a:r>
            <a:r>
              <a:rPr lang="en-US" altLang="zh-CN" dirty="0"/>
              <a:t>MNIST</a:t>
            </a:r>
            <a:r>
              <a:rPr lang="zh-CN" altLang="en-US" dirty="0"/>
              <a:t>覆盖，替换就瞬间完成了。</a:t>
            </a:r>
            <a:endParaRPr lang="zh-CN" altLang="en-US" dirty="0"/>
          </a:p>
          <a:p>
            <a:r>
              <a:rPr lang="zh-CN" altLang="en-US" dirty="0"/>
              <a:t>不同的是，</a:t>
            </a:r>
            <a:r>
              <a:rPr lang="en-US" altLang="zh-CN" dirty="0"/>
              <a:t>Fashion-MNIST</a:t>
            </a:r>
            <a:r>
              <a:rPr lang="zh-CN" altLang="en-US" dirty="0"/>
              <a:t>不再是抽象符号，而是更加具象化的人类必需品</a:t>
            </a:r>
            <a:r>
              <a:rPr lang="en-US" altLang="zh-CN" dirty="0"/>
              <a:t>——</a:t>
            </a:r>
            <a:r>
              <a:rPr lang="zh-CN" altLang="en-US" dirty="0"/>
              <a:t>服装，共</a:t>
            </a:r>
            <a:r>
              <a:rPr lang="en-US" altLang="zh-CN" dirty="0"/>
              <a:t>10</a:t>
            </a:r>
            <a:r>
              <a:rPr lang="zh-CN" altLang="en-US" dirty="0"/>
              <a:t>大类：</a:t>
            </a:r>
            <a:endParaRPr lang="zh-CN" altLang="en-US" dirty="0"/>
          </a:p>
          <a:p>
            <a:endParaRPr lang="en-US" altLang="zh-CN" dirty="0"/>
          </a:p>
          <a:p>
            <a:r>
              <a:rPr lang="zh-CN" altLang="en-US" dirty="0"/>
              <a:t>如果我们训练的模型能够识别出不同的服装类型，是不是觉得离“智能”更进一步了？没错。</a:t>
            </a:r>
            <a:r>
              <a:rPr lang="en-US" altLang="zh-CN" dirty="0"/>
              <a:t>Fashion-MNIST</a:t>
            </a:r>
            <a:r>
              <a:rPr lang="zh-CN" altLang="en-US" dirty="0"/>
              <a:t>要难得多。</a:t>
            </a:r>
            <a:endParaRPr lang="zh-CN" altLang="en-US" dirty="0"/>
          </a:p>
          <a:p>
            <a:r>
              <a:rPr lang="zh-CN" altLang="en-US" dirty="0"/>
              <a:t>我用一个</a:t>
            </a:r>
            <a:r>
              <a:rPr lang="en-US" altLang="zh-CN" dirty="0"/>
              <a:t>3</a:t>
            </a:r>
            <a:r>
              <a:rPr lang="zh-CN" altLang="en-US" dirty="0"/>
              <a:t>层全连接神经网络对它做了测试。对于</a:t>
            </a:r>
            <a:r>
              <a:rPr lang="en-US" altLang="zh-CN" dirty="0"/>
              <a:t>MNIST</a:t>
            </a:r>
            <a:r>
              <a:rPr lang="zh-CN" altLang="en-US" dirty="0"/>
              <a:t>可以达到</a:t>
            </a:r>
            <a:r>
              <a:rPr lang="en-US" altLang="zh-CN" dirty="0"/>
              <a:t>95%</a:t>
            </a:r>
            <a:r>
              <a:rPr lang="zh-CN" altLang="en-US" dirty="0"/>
              <a:t>识别率的训练代码，去训练</a:t>
            </a:r>
            <a:r>
              <a:rPr lang="en-US" altLang="zh-CN" dirty="0"/>
              <a:t>Fashion-MNIST</a:t>
            </a:r>
            <a:r>
              <a:rPr lang="zh-CN" altLang="en-US" dirty="0"/>
              <a:t>，最后模型识别率猛降了</a:t>
            </a:r>
            <a:r>
              <a:rPr lang="en-US" altLang="zh-CN" dirty="0"/>
              <a:t>10</a:t>
            </a:r>
            <a:r>
              <a:rPr lang="zh-CN" altLang="en-US" dirty="0"/>
              <a:t>个百分点。</a:t>
            </a:r>
            <a:endParaRPr lang="zh-CN" altLang="en-US" dirty="0"/>
          </a:p>
          <a:p>
            <a:r>
              <a:rPr lang="zh-CN" altLang="en-US" b="1" dirty="0"/>
              <a:t>对于一个人工智能算法，是否可用的一个根本性度量标准就是：不亚于人类。</a:t>
            </a:r>
            <a:r>
              <a:rPr lang="en-US" altLang="zh-CN" dirty="0"/>
              <a:t>85%</a:t>
            </a:r>
            <a:r>
              <a:rPr lang="zh-CN" altLang="en-US" dirty="0"/>
              <a:t>已然是不可用的状态。尽管如此，事情变的更有意思了，不是吗？</a:t>
            </a:r>
            <a:endParaRPr lang="zh-CN" altLang="en-US" dirty="0"/>
          </a:p>
          <a:p>
            <a:br>
              <a:rPr lang="zh-CN" altLang="en-US" dirty="0"/>
            </a:br>
            <a:br>
              <a:rPr lang="zh-CN" altLang="en-US" dirty="0"/>
            </a:br>
            <a:r>
              <a:rPr lang="zh-CN" altLang="en-US" dirty="0"/>
              <a:t>作者：袁承兴</a:t>
            </a:r>
            <a:br>
              <a:rPr lang="zh-CN" altLang="en-US" dirty="0"/>
            </a:br>
            <a:r>
              <a:rPr lang="zh-CN" altLang="en-US" dirty="0"/>
              <a:t>链接：</a:t>
            </a:r>
            <a:r>
              <a:rPr lang="en-US" altLang="zh-CN" dirty="0"/>
              <a:t>https://www.jianshu.com/p/2ed1707c610d</a:t>
            </a:r>
            <a:br>
              <a:rPr lang="en-US" altLang="zh-CN" dirty="0"/>
            </a:br>
            <a:r>
              <a:rPr lang="zh-CN" altLang="en-US" dirty="0"/>
              <a:t>来源：简书</a:t>
            </a:r>
            <a:br>
              <a:rPr lang="zh-CN" altLang="en-US" dirty="0"/>
            </a:br>
            <a:r>
              <a:rPr lang="zh-CN" altLang="en-US" dirty="0"/>
              <a:t>著作权归作者所有。商业转载请联系作者获得授权，非商业转载请注明出处。</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每个类别占三行。</a:t>
            </a:r>
            <a:endParaRPr lang="en-US" altLang="zh-CN" dirty="0"/>
          </a:p>
          <a:p>
            <a:r>
              <a:rPr lang="en-US" altLang="zh-CN" dirty="0"/>
              <a:t>https://zhuanlan.zhihu.com/p/28841880</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121212"/>
                </a:solidFill>
                <a:effectLst/>
                <a:latin typeface="-apple-system"/>
              </a:rPr>
              <a:t>Fashion-MNIST</a:t>
            </a:r>
            <a:r>
              <a:rPr lang="zh-CN" altLang="en-US" b="1" i="0" dirty="0">
                <a:solidFill>
                  <a:srgbClr val="121212"/>
                </a:solidFill>
                <a:effectLst/>
                <a:latin typeface="-apple-system"/>
              </a:rPr>
              <a:t>：替代</a:t>
            </a:r>
            <a:r>
              <a:rPr lang="en-US" altLang="zh-CN" b="1" i="0" dirty="0">
                <a:solidFill>
                  <a:srgbClr val="121212"/>
                </a:solidFill>
                <a:effectLst/>
                <a:latin typeface="-apple-system"/>
              </a:rPr>
              <a:t>MNIST</a:t>
            </a:r>
            <a:r>
              <a:rPr lang="zh-CN" altLang="en-US" b="1" i="0" dirty="0">
                <a:solidFill>
                  <a:srgbClr val="121212"/>
                </a:solidFill>
                <a:effectLst/>
                <a:latin typeface="-apple-system"/>
              </a:rPr>
              <a:t>手写数字集的图像数据集</a:t>
            </a:r>
            <a:endParaRPr lang="zh-CN" altLang="en-US" b="1" i="0" dirty="0">
              <a:solidFill>
                <a:srgbClr val="121212"/>
              </a:solidFill>
              <a:effectLst/>
              <a:latin typeface="-apple-system"/>
            </a:endParaRPr>
          </a:p>
          <a:p>
            <a:r>
              <a:rPr lang="zh-CN" altLang="en-US" dirty="0"/>
              <a:t>这个里面讲到了评测，还有数据的可视化，可以再看看。</a:t>
            </a:r>
            <a:endParaRPr lang="en-US" altLang="zh-CN" dirty="0"/>
          </a:p>
          <a:p>
            <a:endParaRPr lang="en-US" altLang="zh-CN" dirty="0"/>
          </a:p>
          <a:p>
            <a:r>
              <a:rPr lang="en-US" altLang="zh-CN" b="0" i="0" dirty="0" err="1">
                <a:solidFill>
                  <a:srgbClr val="121212"/>
                </a:solidFill>
                <a:effectLst/>
                <a:latin typeface="-apple-system"/>
              </a:rPr>
              <a:t>FashionMNIST</a:t>
            </a:r>
            <a:r>
              <a:rPr lang="en-US" altLang="zh-CN" b="0" i="0" dirty="0">
                <a:solidFill>
                  <a:srgbClr val="121212"/>
                </a:solidFill>
                <a:effectLst/>
                <a:latin typeface="-apple-system"/>
              </a:rPr>
              <a:t> </a:t>
            </a:r>
            <a:r>
              <a:rPr lang="zh-CN" altLang="en-US" b="0" i="0" dirty="0">
                <a:solidFill>
                  <a:srgbClr val="121212"/>
                </a:solidFill>
                <a:effectLst/>
                <a:latin typeface="-apple-system"/>
              </a:rPr>
              <a:t>是一个替代 </a:t>
            </a:r>
            <a:r>
              <a:rPr lang="en-US" altLang="zh-CN" b="1" i="0" dirty="0">
                <a:solidFill>
                  <a:srgbClr val="121212"/>
                </a:solidFill>
                <a:effectLst/>
                <a:latin typeface="-apple-system"/>
              </a:rPr>
              <a:t>MNIST </a:t>
            </a:r>
            <a:r>
              <a:rPr lang="zh-CN" altLang="en-US" b="1" i="0" dirty="0">
                <a:solidFill>
                  <a:srgbClr val="121212"/>
                </a:solidFill>
                <a:effectLst/>
                <a:latin typeface="-apple-system"/>
              </a:rPr>
              <a:t>手写数字集</a:t>
            </a:r>
            <a:r>
              <a:rPr lang="zh-CN" altLang="en-US" b="0" i="0" dirty="0">
                <a:solidFill>
                  <a:srgbClr val="121212"/>
                </a:solidFill>
                <a:effectLst/>
                <a:latin typeface="-apple-system"/>
              </a:rPr>
              <a:t> </a:t>
            </a:r>
            <a:r>
              <a:rPr lang="en-US" altLang="zh-CN" b="0" i="0" dirty="0">
                <a:solidFill>
                  <a:srgbClr val="121212"/>
                </a:solidFill>
                <a:effectLst/>
                <a:latin typeface="-apple-system"/>
              </a:rPr>
              <a:t>[1] </a:t>
            </a:r>
            <a:r>
              <a:rPr lang="zh-CN" altLang="en-US" b="0" i="0" dirty="0">
                <a:solidFill>
                  <a:srgbClr val="121212"/>
                </a:solidFill>
                <a:effectLst/>
                <a:latin typeface="-apple-system"/>
              </a:rPr>
              <a:t>的图像数据集。 </a:t>
            </a:r>
            <a:endParaRPr lang="en-US" altLang="zh-CN" b="0" i="0" dirty="0">
              <a:solidFill>
                <a:srgbClr val="121212"/>
              </a:solidFill>
              <a:effectLst/>
              <a:latin typeface="-apple-system"/>
            </a:endParaRPr>
          </a:p>
          <a:p>
            <a:r>
              <a:rPr lang="zh-CN" altLang="en-US" b="1" i="0" dirty="0">
                <a:solidFill>
                  <a:srgbClr val="121212"/>
                </a:solidFill>
                <a:effectLst/>
                <a:latin typeface="-apple-system"/>
              </a:rPr>
              <a:t>它是由 </a:t>
            </a:r>
            <a:r>
              <a:rPr lang="en-US" altLang="zh-CN" b="1" i="0" dirty="0">
                <a:solidFill>
                  <a:srgbClr val="121212"/>
                </a:solidFill>
                <a:effectLst/>
                <a:latin typeface="-apple-system"/>
              </a:rPr>
              <a:t>Zalando</a:t>
            </a:r>
            <a:r>
              <a:rPr lang="zh-CN" altLang="en-US" b="1" i="0" dirty="0">
                <a:solidFill>
                  <a:srgbClr val="121212"/>
                </a:solidFill>
                <a:effectLst/>
                <a:latin typeface="-apple-system"/>
              </a:rPr>
              <a:t>（一家德国的时尚科技公司）旗下的研究部门提供。</a:t>
            </a:r>
            <a:r>
              <a:rPr lang="zh-CN" altLang="en-US" b="0" i="0" dirty="0">
                <a:solidFill>
                  <a:srgbClr val="121212"/>
                </a:solidFill>
                <a:effectLst/>
                <a:latin typeface="-apple-system"/>
              </a:rPr>
              <a:t>其涵盖了来自 </a:t>
            </a:r>
            <a:r>
              <a:rPr lang="en-US" altLang="zh-CN" b="0" i="0" dirty="0">
                <a:solidFill>
                  <a:srgbClr val="121212"/>
                </a:solidFill>
                <a:effectLst/>
                <a:latin typeface="-apple-system"/>
              </a:rPr>
              <a:t>10 </a:t>
            </a:r>
            <a:r>
              <a:rPr lang="zh-CN" altLang="en-US" b="0" i="0" dirty="0">
                <a:solidFill>
                  <a:srgbClr val="121212"/>
                </a:solidFill>
                <a:effectLst/>
                <a:latin typeface="-apple-system"/>
              </a:rPr>
              <a:t>种类别的共 </a:t>
            </a:r>
            <a:r>
              <a:rPr lang="en-US" altLang="zh-CN" b="0" i="0" dirty="0">
                <a:solidFill>
                  <a:srgbClr val="121212"/>
                </a:solidFill>
                <a:effectLst/>
                <a:latin typeface="-apple-system"/>
              </a:rPr>
              <a:t>7 </a:t>
            </a:r>
            <a:r>
              <a:rPr lang="zh-CN" altLang="en-US" b="0" i="0" dirty="0">
                <a:solidFill>
                  <a:srgbClr val="121212"/>
                </a:solidFill>
                <a:effectLst/>
                <a:latin typeface="-apple-system"/>
              </a:rPr>
              <a:t>万个不同商品的正面图片。</a:t>
            </a:r>
            <a:endParaRPr lang="en-US" altLang="zh-CN" b="0" i="0" dirty="0">
              <a:solidFill>
                <a:srgbClr val="121212"/>
              </a:solidFill>
              <a:effectLst/>
              <a:latin typeface="-apple-system"/>
            </a:endParaRPr>
          </a:p>
          <a:p>
            <a:endParaRPr lang="en-US" altLang="zh-CN" dirty="0"/>
          </a:p>
          <a:p>
            <a:pPr algn="l"/>
            <a:r>
              <a:rPr lang="zh-CN" altLang="en-US" b="0" i="0" dirty="0">
                <a:solidFill>
                  <a:srgbClr val="121212"/>
                </a:solidFill>
                <a:effectLst/>
                <a:latin typeface="-apple-system"/>
              </a:rPr>
              <a:t>如果你在你的研究工作中使用了这个数据集，欢迎你引用这篇论文：</a:t>
            </a:r>
            <a:endParaRPr lang="zh-CN" altLang="en-US" b="0" i="0" dirty="0">
              <a:solidFill>
                <a:srgbClr val="121212"/>
              </a:solidFill>
              <a:effectLst/>
              <a:latin typeface="-apple-system"/>
            </a:endParaRPr>
          </a:p>
          <a:p>
            <a:pPr algn="l"/>
            <a:r>
              <a:rPr lang="en-US" altLang="zh-CN" dirty="0"/>
              <a:t>Fashion-MNIST: a Novel Image Dataset for Benchmarking Machine Learning Algorithms. Han Xiao, Kashif Rasul, Roland </a:t>
            </a:r>
            <a:r>
              <a:rPr lang="en-US" altLang="zh-CN" dirty="0" err="1"/>
              <a:t>Vollgraf</a:t>
            </a:r>
            <a:r>
              <a:rPr lang="en-US" altLang="zh-CN" dirty="0"/>
              <a:t>. </a:t>
            </a:r>
            <a:r>
              <a:rPr lang="en-US" altLang="zh-CN" dirty="0" err="1"/>
              <a:t>arXiv</a:t>
            </a:r>
            <a:r>
              <a:rPr lang="en-US" altLang="zh-CN" dirty="0"/>
              <a:t>: TBA</a:t>
            </a:r>
            <a:endParaRPr lang="en-US" altLang="zh-CN" dirty="0"/>
          </a:p>
          <a:p>
            <a:pPr algn="l"/>
            <a:r>
              <a:rPr lang="zh-CN" altLang="en-US" b="0" i="0" dirty="0">
                <a:solidFill>
                  <a:srgbClr val="121212"/>
                </a:solidFill>
                <a:effectLst/>
                <a:latin typeface="-apple-system"/>
              </a:rPr>
              <a:t>这篇论文将在 </a:t>
            </a:r>
            <a:r>
              <a:rPr lang="en-US" altLang="zh-CN" b="0" i="0" dirty="0">
                <a:solidFill>
                  <a:srgbClr val="121212"/>
                </a:solidFill>
                <a:effectLst/>
                <a:latin typeface="-apple-system"/>
              </a:rPr>
              <a:t>Mon, 28 Aug 2017 00:00:00 GMT </a:t>
            </a:r>
            <a:r>
              <a:rPr lang="zh-CN" altLang="en-US" b="0" i="0" dirty="0">
                <a:solidFill>
                  <a:srgbClr val="121212"/>
                </a:solidFill>
                <a:effectLst/>
                <a:latin typeface="-apple-system"/>
              </a:rPr>
              <a:t>发表在 </a:t>
            </a:r>
            <a:r>
              <a:rPr lang="en-US" altLang="zh-CN" b="0" i="0" dirty="0" err="1">
                <a:solidFill>
                  <a:srgbClr val="121212"/>
                </a:solidFill>
                <a:effectLst/>
                <a:latin typeface="-apple-system"/>
              </a:rPr>
              <a:t>arXiv</a:t>
            </a:r>
            <a:r>
              <a:rPr lang="en-US" altLang="zh-CN" b="0" i="0" dirty="0">
                <a:solidFill>
                  <a:srgbClr val="121212"/>
                </a:solidFill>
                <a:effectLst/>
                <a:latin typeface="-apple-system"/>
              </a:rPr>
              <a:t> </a:t>
            </a:r>
            <a:r>
              <a:rPr lang="zh-CN" altLang="en-US" b="0" i="0" dirty="0">
                <a:solidFill>
                  <a:srgbClr val="121212"/>
                </a:solidFill>
                <a:effectLst/>
                <a:latin typeface="-apple-system"/>
              </a:rPr>
              <a:t>上。</a:t>
            </a:r>
            <a:endParaRPr lang="zh-CN" altLang="en-US" b="0" i="0" dirty="0">
              <a:solidFill>
                <a:srgbClr val="121212"/>
              </a:solidFill>
              <a:effectLst/>
              <a:latin typeface="-apple-system"/>
            </a:endParaRPr>
          </a:p>
          <a:p>
            <a:endParaRPr lang="en-US" altLang="zh-CN" dirty="0"/>
          </a:p>
          <a:p>
            <a:pPr algn="l"/>
            <a:r>
              <a:rPr lang="zh-CN" altLang="en-US" b="0" i="0" dirty="0">
                <a:solidFill>
                  <a:srgbClr val="121212"/>
                </a:solidFill>
                <a:effectLst/>
                <a:latin typeface="-apple-system"/>
              </a:rPr>
              <a:t>基于 </a:t>
            </a:r>
            <a:r>
              <a:rPr lang="en-US" altLang="zh-CN" b="0" i="0" dirty="0">
                <a:solidFill>
                  <a:srgbClr val="121212"/>
                </a:solidFill>
                <a:effectLst/>
                <a:latin typeface="-apple-system"/>
              </a:rPr>
              <a:t>scikit-learn </a:t>
            </a:r>
            <a:r>
              <a:rPr lang="zh-CN" altLang="en-US" b="0" i="0" dirty="0">
                <a:solidFill>
                  <a:srgbClr val="121212"/>
                </a:solidFill>
                <a:effectLst/>
                <a:latin typeface="-apple-system"/>
              </a:rPr>
              <a:t>的评测：</a:t>
            </a:r>
            <a:endParaRPr lang="zh-CN" altLang="en-US" b="0" i="0" dirty="0">
              <a:solidFill>
                <a:srgbClr val="121212"/>
              </a:solidFill>
              <a:effectLst/>
              <a:latin typeface="-apple-system"/>
            </a:endParaRPr>
          </a:p>
          <a:p>
            <a:pPr algn="l"/>
            <a:r>
              <a:rPr lang="en-US" altLang="zh-CN" b="0" i="0" u="none" strike="noStrike" dirty="0">
                <a:solidFill>
                  <a:srgbClr val="175199"/>
                </a:solidFill>
                <a:effectLst/>
                <a:latin typeface="a"/>
                <a:hlinkClick r:id="rId3"/>
              </a:rPr>
              <a:t>http://</a:t>
            </a:r>
            <a:r>
              <a:rPr lang="en-US" altLang="zh-CN" b="0" i="0" u="none" strike="noStrike" dirty="0">
                <a:solidFill>
                  <a:srgbClr val="175199"/>
                </a:solidFill>
                <a:effectLst/>
                <a:latin typeface="-apple-system"/>
                <a:hlinkClick r:id="rId3"/>
              </a:rPr>
              <a:t>fashion-mnist.s3-website.eu-central-1.amazonaws.com</a:t>
            </a:r>
            <a:endParaRPr lang="en-US" altLang="zh-CN" b="0" i="0" dirty="0">
              <a:solidFill>
                <a:srgbClr val="121212"/>
              </a:solidFill>
              <a:effectLst/>
              <a:latin typeface="-apple-system"/>
            </a:endParaRPr>
          </a:p>
          <a:p>
            <a:r>
              <a:rPr lang="zh-CN" altLang="en-US" b="0" i="0" dirty="0">
                <a:solidFill>
                  <a:srgbClr val="000000"/>
                </a:solidFill>
                <a:effectLst/>
                <a:latin typeface="PingFang SC"/>
              </a:rPr>
              <a:t>在机器学习和数据挖掘的应用中，</a:t>
            </a:r>
            <a:r>
              <a:rPr lang="en-US" altLang="zh-CN" b="0" i="0" dirty="0">
                <a:solidFill>
                  <a:srgbClr val="000000"/>
                </a:solidFill>
                <a:effectLst/>
                <a:latin typeface="PingFang SC"/>
              </a:rPr>
              <a:t>scikit-learn</a:t>
            </a:r>
            <a:r>
              <a:rPr lang="zh-CN" altLang="en-US" b="0" i="0" dirty="0">
                <a:solidFill>
                  <a:srgbClr val="000000"/>
                </a:solidFill>
                <a:effectLst/>
                <a:latin typeface="PingFang SC"/>
              </a:rPr>
              <a:t>是一个功能强大的</a:t>
            </a:r>
            <a:r>
              <a:rPr lang="en-US" altLang="zh-CN" b="0" i="0" dirty="0">
                <a:solidFill>
                  <a:srgbClr val="000000"/>
                </a:solidFill>
                <a:effectLst/>
                <a:latin typeface="PingFang SC"/>
              </a:rPr>
              <a:t>python</a:t>
            </a:r>
            <a:r>
              <a:rPr lang="zh-CN" altLang="en-US" b="0" i="0" dirty="0">
                <a:solidFill>
                  <a:srgbClr val="000000"/>
                </a:solidFill>
                <a:effectLst/>
                <a:latin typeface="PingFang SC"/>
              </a:rPr>
              <a:t>包。在数据量不是过大的情况下，可以解决大部分问题。</a:t>
            </a:r>
            <a:endParaRPr lang="en-US" altLang="zh-CN" b="0" i="0" dirty="0">
              <a:solidFill>
                <a:srgbClr val="000000"/>
              </a:solidFill>
              <a:effectLst/>
              <a:latin typeface="PingFang SC"/>
            </a:endParaRPr>
          </a:p>
          <a:p>
            <a:r>
              <a:rPr lang="en-US" altLang="zh-CN" b="1" i="0" dirty="0">
                <a:solidFill>
                  <a:srgbClr val="333333"/>
                </a:solidFill>
                <a:effectLst/>
                <a:latin typeface="Helvetica Neue"/>
              </a:rPr>
              <a:t>Scikit-learn</a:t>
            </a:r>
            <a:r>
              <a:rPr lang="zh-CN" altLang="en-US" b="0" i="0" dirty="0">
                <a:solidFill>
                  <a:srgbClr val="333333"/>
                </a:solidFill>
                <a:effectLst/>
                <a:latin typeface="Helvetica Neue"/>
              </a:rPr>
              <a:t>（以前称为</a:t>
            </a:r>
            <a:r>
              <a:rPr lang="en-US" altLang="zh-CN" b="1" i="0" dirty="0" err="1">
                <a:solidFill>
                  <a:srgbClr val="333333"/>
                </a:solidFill>
                <a:effectLst/>
                <a:latin typeface="Helvetica Neue"/>
              </a:rPr>
              <a:t>scikits.learn</a:t>
            </a:r>
            <a:r>
              <a:rPr lang="zh-CN" altLang="en-US" b="1" i="0" dirty="0">
                <a:solidFill>
                  <a:srgbClr val="333333"/>
                </a:solidFill>
                <a:effectLst/>
                <a:latin typeface="Helvetica Neue"/>
              </a:rPr>
              <a:t>，</a:t>
            </a:r>
            <a:r>
              <a:rPr lang="zh-CN" altLang="en-US" b="0" i="0" dirty="0">
                <a:solidFill>
                  <a:srgbClr val="333333"/>
                </a:solidFill>
                <a:effectLst/>
                <a:latin typeface="Helvetica Neue"/>
              </a:rPr>
              <a:t>也称为</a:t>
            </a:r>
            <a:r>
              <a:rPr lang="en-US" altLang="zh-CN" b="1" i="0" dirty="0" err="1">
                <a:solidFill>
                  <a:srgbClr val="333333"/>
                </a:solidFill>
                <a:effectLst/>
                <a:latin typeface="Helvetica Neue"/>
              </a:rPr>
              <a:t>sklearn</a:t>
            </a:r>
            <a:r>
              <a:rPr lang="zh-CN" altLang="en-US" b="0" i="0" dirty="0">
                <a:solidFill>
                  <a:srgbClr val="333333"/>
                </a:solidFill>
                <a:effectLst/>
                <a:latin typeface="Helvetica Neue"/>
              </a:rPr>
              <a:t>）是针对</a:t>
            </a:r>
            <a:r>
              <a:rPr lang="en-US" altLang="zh-CN" b="0" i="0" dirty="0">
                <a:solidFill>
                  <a:srgbClr val="333333"/>
                </a:solidFill>
                <a:effectLst/>
                <a:latin typeface="Helvetica Neue"/>
              </a:rPr>
              <a:t>Python </a:t>
            </a:r>
            <a:r>
              <a:rPr lang="zh-CN" altLang="en-US" b="0" i="0" dirty="0">
                <a:solidFill>
                  <a:srgbClr val="333333"/>
                </a:solidFill>
                <a:effectLst/>
                <a:latin typeface="Helvetica Neue"/>
              </a:rPr>
              <a:t>编程语言的免费软件机器学习库</a:t>
            </a:r>
            <a:r>
              <a:rPr lang="zh-CN" altLang="en-US" b="0" i="0" baseline="30000" dirty="0">
                <a:solidFill>
                  <a:srgbClr val="3366CC"/>
                </a:solidFill>
                <a:effectLst/>
                <a:latin typeface="Helvetica Neue"/>
              </a:rPr>
              <a:t> </a:t>
            </a:r>
            <a:r>
              <a:rPr lang="en-US" altLang="zh-CN" b="0" i="0" baseline="30000" dirty="0">
                <a:solidFill>
                  <a:srgbClr val="3366CC"/>
                </a:solidFill>
                <a:effectLst/>
                <a:latin typeface="Helvetica Neue"/>
              </a:rPr>
              <a:t>[1]</a:t>
            </a:r>
            <a:r>
              <a:rPr lang="zh-CN" altLang="en-US" b="0" i="0" u="none" strike="noStrike" dirty="0">
                <a:solidFill>
                  <a:srgbClr val="136EC2"/>
                </a:solidFill>
                <a:effectLst/>
                <a:latin typeface="Helvetica Neue"/>
              </a:rPr>
              <a:t> </a:t>
            </a:r>
            <a:r>
              <a:rPr lang="zh-CN" altLang="en-US" b="0" i="0" dirty="0">
                <a:solidFill>
                  <a:srgbClr val="333333"/>
                </a:solidFill>
                <a:effectLst/>
                <a:latin typeface="Helvetica Neue"/>
              </a:rPr>
              <a:t> 。它具有各种分类，回归和聚类算法，包括支持向量机，随机森林，梯度提升，</a:t>
            </a:r>
            <a:r>
              <a:rPr lang="en-US" altLang="zh-CN" b="0" i="1" dirty="0">
                <a:solidFill>
                  <a:srgbClr val="333333"/>
                </a:solidFill>
                <a:effectLst/>
                <a:latin typeface="Helvetica Neue"/>
              </a:rPr>
              <a:t>k</a:t>
            </a:r>
            <a:r>
              <a:rPr lang="zh-CN" altLang="en-US" b="0" i="0" dirty="0">
                <a:solidFill>
                  <a:srgbClr val="333333"/>
                </a:solidFill>
                <a:effectLst/>
                <a:latin typeface="Helvetica Neue"/>
              </a:rPr>
              <a:t>均值和</a:t>
            </a:r>
            <a:r>
              <a:rPr lang="en-US" altLang="zh-CN" b="0" i="0" dirty="0">
                <a:solidFill>
                  <a:srgbClr val="333333"/>
                </a:solidFill>
                <a:effectLst/>
                <a:latin typeface="Helvetica Neue"/>
              </a:rPr>
              <a:t>DBSCAN</a:t>
            </a:r>
            <a:r>
              <a:rPr lang="zh-CN" altLang="en-US" b="0" i="0" dirty="0">
                <a:solidFill>
                  <a:srgbClr val="333333"/>
                </a:solidFill>
                <a:effectLst/>
                <a:latin typeface="Helvetica Neue"/>
              </a:rPr>
              <a:t>，并且旨在与</a:t>
            </a:r>
            <a:r>
              <a:rPr lang="en-US" altLang="zh-CN" b="0" i="0" dirty="0">
                <a:solidFill>
                  <a:srgbClr val="333333"/>
                </a:solidFill>
                <a:effectLst/>
                <a:latin typeface="Helvetica Neue"/>
              </a:rPr>
              <a:t>Python</a:t>
            </a:r>
            <a:r>
              <a:rPr lang="zh-CN" altLang="en-US" b="0" i="0" dirty="0">
                <a:solidFill>
                  <a:srgbClr val="333333"/>
                </a:solidFill>
                <a:effectLst/>
                <a:latin typeface="Helvetica Neue"/>
              </a:rPr>
              <a:t>数值科学库</a:t>
            </a:r>
            <a:r>
              <a:rPr lang="en-US" altLang="zh-CN" b="0" i="0" dirty="0">
                <a:solidFill>
                  <a:srgbClr val="333333"/>
                </a:solidFill>
                <a:effectLst/>
                <a:latin typeface="Helvetica Neue"/>
              </a:rPr>
              <a:t>NumPy</a:t>
            </a:r>
            <a:r>
              <a:rPr lang="zh-CN" altLang="en-US" b="0" i="0" dirty="0">
                <a:solidFill>
                  <a:srgbClr val="333333"/>
                </a:solidFill>
                <a:effectLst/>
                <a:latin typeface="Helvetica Neue"/>
              </a:rPr>
              <a:t>和</a:t>
            </a:r>
            <a:r>
              <a:rPr lang="en-US" altLang="zh-CN" b="0" i="0" dirty="0">
                <a:solidFill>
                  <a:srgbClr val="333333"/>
                </a:solidFill>
                <a:effectLst/>
                <a:latin typeface="Helvetica Neue"/>
              </a:rPr>
              <a:t>SciPy</a:t>
            </a:r>
            <a:r>
              <a:rPr lang="zh-CN" altLang="en-US" b="0" i="0" dirty="0">
                <a:solidFill>
                  <a:srgbClr val="333333"/>
                </a:solidFill>
                <a:effectLst/>
                <a:latin typeface="Helvetica Neue"/>
              </a:rPr>
              <a:t>联合使用。</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图像类别均有明确标注。</a:t>
            </a:r>
            <a:endParaRPr lang="en-US" altLang="zh-CN" b="0" i="0" dirty="0">
              <a:solidFill>
                <a:srgbClr val="4D4D4D"/>
              </a:solidFill>
              <a:effectLst/>
              <a:latin typeface="-apple-system"/>
            </a:endParaRPr>
          </a:p>
          <a:p>
            <a:r>
              <a:rPr lang="zh-CN" altLang="en-US" b="0" i="0" dirty="0">
                <a:solidFill>
                  <a:srgbClr val="4D4D4D"/>
                </a:solidFill>
                <a:effectLst/>
                <a:latin typeface="-apple-system"/>
              </a:rPr>
              <a:t>可用于图像分类</a:t>
            </a:r>
            <a:endParaRPr lang="en-US" altLang="zh-CN" b="0" i="0" dirty="0">
              <a:solidFill>
                <a:srgbClr val="4D4D4D"/>
              </a:solidFill>
              <a:effectLst/>
              <a:latin typeface="-apple-system"/>
            </a:endParaRPr>
          </a:p>
          <a:p>
            <a:r>
              <a:rPr lang="en-US" altLang="zh-CN" b="0" i="0" dirty="0">
                <a:solidFill>
                  <a:srgbClr val="4D4D4D"/>
                </a:solidFill>
                <a:effectLst/>
                <a:latin typeface="-apple-system"/>
              </a:rPr>
              <a:t>CIFAR</a:t>
            </a:r>
            <a:r>
              <a:rPr lang="zh-CN" altLang="en-US" b="0" i="0" dirty="0">
                <a:solidFill>
                  <a:srgbClr val="4D4D4D"/>
                </a:solidFill>
                <a:effectLst/>
                <a:latin typeface="-apple-system"/>
              </a:rPr>
              <a:t>对于图像分类算法测试来说是一个非常不错的中小规模数据集，虽然用得人比以前少了很多，但仍然能用它做有趣的合理性测试。</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图像类别均有明确标注。</a:t>
            </a:r>
            <a:endParaRPr lang="en-US" altLang="zh-CN" b="0" i="0" dirty="0">
              <a:solidFill>
                <a:srgbClr val="4D4D4D"/>
              </a:solidFill>
              <a:effectLst/>
              <a:latin typeface="-apple-system"/>
            </a:endParaRPr>
          </a:p>
          <a:p>
            <a:r>
              <a:rPr lang="zh-CN" altLang="en-US" b="0" i="0" dirty="0">
                <a:solidFill>
                  <a:srgbClr val="4D4D4D"/>
                </a:solidFill>
                <a:effectLst/>
                <a:latin typeface="-apple-system"/>
              </a:rPr>
              <a:t>可用于图像分类</a:t>
            </a:r>
            <a:endParaRPr lang="en-US" altLang="zh-CN" b="0" i="0" dirty="0">
              <a:solidFill>
                <a:srgbClr val="4D4D4D"/>
              </a:solidFill>
              <a:effectLst/>
              <a:latin typeface="-apple-system"/>
            </a:endParaRPr>
          </a:p>
          <a:p>
            <a:r>
              <a:rPr lang="en-US" altLang="zh-CN" b="0" i="0" dirty="0">
                <a:solidFill>
                  <a:srgbClr val="4D4D4D"/>
                </a:solidFill>
                <a:effectLst/>
                <a:latin typeface="-apple-system"/>
              </a:rPr>
              <a:t>CIFAR</a:t>
            </a:r>
            <a:r>
              <a:rPr lang="zh-CN" altLang="en-US" b="0" i="0" dirty="0">
                <a:solidFill>
                  <a:srgbClr val="4D4D4D"/>
                </a:solidFill>
                <a:effectLst/>
                <a:latin typeface="-apple-system"/>
              </a:rPr>
              <a:t>对于图像分类算法测试来说是一个非常不错的中小规模数据集，虽然用得人比以前少了很多，但仍然能用它做有趣的合理性测试。</a:t>
            </a:r>
            <a:endParaRPr lang="en-US" altLang="zh-CN" b="0" i="0" dirty="0">
              <a:solidFill>
                <a:srgbClr val="4D4D4D"/>
              </a:solidFill>
              <a:effectLst/>
              <a:latin typeface="-apple-system"/>
            </a:endParaRPr>
          </a:p>
          <a:p>
            <a:r>
              <a:rPr lang="en-US" altLang="zh-CN" b="0" i="0" dirty="0">
                <a:solidFill>
                  <a:srgbClr val="000000"/>
                </a:solidFill>
                <a:effectLst/>
                <a:latin typeface="Arial" panose="020B0604020202020204" pitchFamily="34" charset="0"/>
              </a:rPr>
              <a:t>The CIFAR-10 and CIFAR-100 are labeled subsets of the </a:t>
            </a:r>
            <a:r>
              <a:rPr lang="en-US" altLang="zh-CN" b="0" i="0" u="none" strike="noStrike" dirty="0">
                <a:solidFill>
                  <a:srgbClr val="0000FF"/>
                </a:solidFill>
                <a:effectLst/>
                <a:latin typeface="Arial" panose="020B0604020202020204" pitchFamily="34" charset="0"/>
                <a:hlinkClick r:id="rId3"/>
              </a:rPr>
              <a:t>80 million tiny images</a:t>
            </a:r>
            <a:r>
              <a:rPr lang="en-US" altLang="zh-CN" b="0" i="0" dirty="0">
                <a:solidFill>
                  <a:srgbClr val="000000"/>
                </a:solidFill>
                <a:effectLst/>
                <a:latin typeface="Arial" panose="020B0604020202020204" pitchFamily="34" charset="0"/>
              </a:rPr>
              <a:t> dataset. They were collected by Alex </a:t>
            </a:r>
            <a:r>
              <a:rPr lang="en-US" altLang="zh-CN" b="0" i="0" dirty="0" err="1">
                <a:solidFill>
                  <a:srgbClr val="000000"/>
                </a:solidFill>
                <a:effectLst/>
                <a:latin typeface="Arial" panose="020B0604020202020204" pitchFamily="34" charset="0"/>
              </a:rPr>
              <a:t>Krizhevsky</a:t>
            </a:r>
            <a:r>
              <a:rPr lang="en-US" altLang="zh-CN" b="0" i="0" dirty="0">
                <a:solidFill>
                  <a:srgbClr val="000000"/>
                </a:solidFill>
                <a:effectLst/>
                <a:latin typeface="Arial" panose="020B0604020202020204" pitchFamily="34" charset="0"/>
              </a:rPr>
              <a:t>, Vinod Nair, and Geoffrey Hinton.</a:t>
            </a:r>
            <a:endParaRPr lang="en-US" altLang="zh-CN" b="0" i="0" dirty="0">
              <a:solidFill>
                <a:srgbClr val="000000"/>
              </a:solidFill>
              <a:effectLst/>
              <a:latin typeface="Arial" panose="020B0604020202020204" pitchFamily="34" charset="0"/>
            </a:endParaRPr>
          </a:p>
          <a:p>
            <a:endParaRPr lang="en-US" altLang="zh-CN" b="0" i="0" dirty="0">
              <a:solidFill>
                <a:srgbClr val="000000"/>
              </a:solidFill>
              <a:effectLst/>
              <a:latin typeface="Arial" panose="020B0604020202020204" pitchFamily="34" charset="0"/>
            </a:endParaRPr>
          </a:p>
          <a:p>
            <a:r>
              <a:rPr lang="en-US" altLang="zh-CN" b="0" i="0" dirty="0">
                <a:solidFill>
                  <a:srgbClr val="000000"/>
                </a:solidFill>
                <a:effectLst/>
                <a:latin typeface="Arial" panose="020B0604020202020204" pitchFamily="34" charset="0"/>
              </a:rPr>
              <a:t>This dataset is just like the CIFAR-10, except it has 100 classes containing 600 images each. There are 500 training images and 100 testing images per class. The 100 classes in the CIFAR-100 are grouped into 20 </a:t>
            </a:r>
            <a:r>
              <a:rPr lang="en-US" altLang="zh-CN" b="0" i="0" dirty="0" err="1">
                <a:solidFill>
                  <a:srgbClr val="000000"/>
                </a:solidFill>
                <a:effectLst/>
                <a:latin typeface="Arial" panose="020B0604020202020204" pitchFamily="34" charset="0"/>
              </a:rPr>
              <a:t>superclasses</a:t>
            </a:r>
            <a:r>
              <a:rPr lang="en-US" altLang="zh-CN" b="0" i="0" dirty="0">
                <a:solidFill>
                  <a:srgbClr val="000000"/>
                </a:solidFill>
                <a:effectLst/>
                <a:latin typeface="Arial" panose="020B0604020202020204" pitchFamily="34" charset="0"/>
              </a:rPr>
              <a:t>. Each image comes with </a:t>
            </a:r>
            <a:r>
              <a:rPr lang="en-US" altLang="zh-CN" b="1" i="0" dirty="0">
                <a:solidFill>
                  <a:srgbClr val="000000"/>
                </a:solidFill>
                <a:effectLst/>
                <a:latin typeface="Arial" panose="020B0604020202020204" pitchFamily="34" charset="0"/>
              </a:rPr>
              <a:t>a "fine" label </a:t>
            </a:r>
            <a:r>
              <a:rPr lang="en-US" altLang="zh-CN" b="0" i="0" dirty="0">
                <a:solidFill>
                  <a:srgbClr val="000000"/>
                </a:solidFill>
                <a:effectLst/>
                <a:latin typeface="Arial" panose="020B0604020202020204" pitchFamily="34" charset="0"/>
              </a:rPr>
              <a:t>(the class to which it belongs) and </a:t>
            </a:r>
            <a:r>
              <a:rPr lang="en-US" altLang="zh-CN" b="1" i="0" dirty="0">
                <a:solidFill>
                  <a:srgbClr val="000000"/>
                </a:solidFill>
                <a:effectLst/>
                <a:latin typeface="Arial" panose="020B0604020202020204" pitchFamily="34" charset="0"/>
              </a:rPr>
              <a:t>a "coarse" label </a:t>
            </a:r>
            <a:r>
              <a:rPr lang="en-US" altLang="zh-CN" b="0" i="0" dirty="0">
                <a:solidFill>
                  <a:srgbClr val="000000"/>
                </a:solidFill>
                <a:effectLst/>
                <a:latin typeface="Arial" panose="020B0604020202020204" pitchFamily="34" charset="0"/>
              </a:rPr>
              <a:t>(the superclass to which it belongs).</a:t>
            </a:r>
            <a:br>
              <a:rPr lang="en-US" altLang="zh-CN" dirty="0"/>
            </a:br>
            <a:r>
              <a:rPr lang="en-US" altLang="zh-CN" b="0" i="0" dirty="0">
                <a:solidFill>
                  <a:srgbClr val="000000"/>
                </a:solidFill>
                <a:effectLst/>
                <a:latin typeface="Arial" panose="020B0604020202020204" pitchFamily="34" charset="0"/>
              </a:rPr>
              <a:t>Here is the list of classes in the CIFAR-100:</a:t>
            </a:r>
            <a:endParaRPr lang="en-US" altLang="zh-CN" b="0" i="0" dirty="0">
              <a:solidFill>
                <a:srgbClr val="000000"/>
              </a:solidFill>
              <a:effectLst/>
              <a:latin typeface="Arial" panose="020B0604020202020204" pitchFamily="34" charset="0"/>
            </a:endParaRPr>
          </a:p>
          <a:p>
            <a:endParaRPr lang="en-US" altLang="zh-CN" b="0" i="0" dirty="0">
              <a:solidFill>
                <a:srgbClr val="000000"/>
              </a:solidFill>
              <a:effectLst/>
              <a:latin typeface="Arial" panose="020B0604020202020204" pitchFamily="34" charset="0"/>
            </a:endParaRPr>
          </a:p>
          <a:p>
            <a:r>
              <a:rPr lang="en-US" altLang="zh-CN" dirty="0"/>
              <a:t>CIFAR-10</a:t>
            </a:r>
            <a:r>
              <a:rPr lang="zh-CN" altLang="en-US" dirty="0"/>
              <a:t>是一个更接近普适物体的彩色图像数据集。</a:t>
            </a:r>
            <a:r>
              <a:rPr lang="en-US" altLang="zh-CN" dirty="0"/>
              <a:t>CIFAR-10 </a:t>
            </a:r>
            <a:r>
              <a:rPr lang="zh-CN" altLang="en-US" dirty="0"/>
              <a:t>是由</a:t>
            </a:r>
            <a:r>
              <a:rPr lang="en-US" altLang="zh-CN" b="1" dirty="0"/>
              <a:t>Hinton </a:t>
            </a:r>
            <a:r>
              <a:rPr lang="zh-CN" altLang="en-US" b="1" dirty="0"/>
              <a:t>的学生</a:t>
            </a:r>
            <a:r>
              <a:rPr lang="en-US" altLang="zh-CN" b="1" dirty="0"/>
              <a:t>Alex </a:t>
            </a:r>
            <a:r>
              <a:rPr lang="en-US" altLang="zh-CN" b="1" dirty="0" err="1"/>
              <a:t>Krizhevsky</a:t>
            </a:r>
            <a:r>
              <a:rPr lang="en-US" altLang="zh-CN" b="1" dirty="0"/>
              <a:t> </a:t>
            </a:r>
            <a:r>
              <a:rPr lang="zh-CN" altLang="en-US" b="1" dirty="0"/>
              <a:t>和</a:t>
            </a:r>
            <a:r>
              <a:rPr lang="en-US" altLang="zh-CN" b="1" dirty="0"/>
              <a:t>Ilya </a:t>
            </a:r>
            <a:r>
              <a:rPr lang="en-US" altLang="zh-CN" b="1" dirty="0" err="1"/>
              <a:t>Sutskever</a:t>
            </a:r>
            <a:r>
              <a:rPr lang="en-US" altLang="zh-CN" b="1" dirty="0"/>
              <a:t> </a:t>
            </a:r>
            <a:r>
              <a:rPr lang="zh-CN" altLang="en-US" dirty="0"/>
              <a:t>整理的一个用于识别普适物体的小型数据集。一共包含</a:t>
            </a:r>
            <a:r>
              <a:rPr lang="en-US" altLang="zh-CN" dirty="0"/>
              <a:t>10 </a:t>
            </a:r>
            <a:r>
              <a:rPr lang="zh-CN" altLang="en-US" dirty="0"/>
              <a:t>个类别的</a:t>
            </a:r>
            <a:r>
              <a:rPr lang="en-US" altLang="zh-CN" dirty="0"/>
              <a:t>RGB </a:t>
            </a:r>
            <a:r>
              <a:rPr lang="zh-CN" altLang="en-US" dirty="0"/>
              <a:t>彩色图片：飞机（ </a:t>
            </a:r>
            <a:r>
              <a:rPr lang="en-US" altLang="zh-CN" dirty="0"/>
              <a:t>airplane </a:t>
            </a:r>
            <a:r>
              <a:rPr lang="zh-CN" altLang="en-US" dirty="0"/>
              <a:t>）、汽车（ </a:t>
            </a:r>
            <a:r>
              <a:rPr lang="en-US" altLang="zh-CN" dirty="0"/>
              <a:t>automobile </a:t>
            </a:r>
            <a:r>
              <a:rPr lang="zh-CN" altLang="en-US" dirty="0"/>
              <a:t>）、鸟类（ </a:t>
            </a:r>
            <a:r>
              <a:rPr lang="en-US" altLang="zh-CN" dirty="0"/>
              <a:t>bird </a:t>
            </a:r>
            <a:r>
              <a:rPr lang="zh-CN" altLang="en-US" dirty="0"/>
              <a:t>）、猫（ </a:t>
            </a:r>
            <a:r>
              <a:rPr lang="en-US" altLang="zh-CN" dirty="0"/>
              <a:t>cat </a:t>
            </a:r>
            <a:r>
              <a:rPr lang="zh-CN" altLang="en-US" dirty="0"/>
              <a:t>）、鹿（ </a:t>
            </a:r>
            <a:r>
              <a:rPr lang="en-US" altLang="zh-CN" dirty="0"/>
              <a:t>deer </a:t>
            </a:r>
            <a:r>
              <a:rPr lang="zh-CN" altLang="en-US" dirty="0"/>
              <a:t>）、狗（ </a:t>
            </a:r>
            <a:r>
              <a:rPr lang="en-US" altLang="zh-CN" dirty="0"/>
              <a:t>dog </a:t>
            </a:r>
            <a:r>
              <a:rPr lang="zh-CN" altLang="en-US" dirty="0"/>
              <a:t>）、蛙类（ </a:t>
            </a:r>
            <a:r>
              <a:rPr lang="en-US" altLang="zh-CN" dirty="0"/>
              <a:t>frog </a:t>
            </a:r>
            <a:r>
              <a:rPr lang="zh-CN" altLang="en-US" dirty="0"/>
              <a:t>）、马（ </a:t>
            </a:r>
            <a:r>
              <a:rPr lang="en-US" altLang="zh-CN" dirty="0"/>
              <a:t>horse </a:t>
            </a:r>
            <a:r>
              <a:rPr lang="zh-CN" altLang="en-US" dirty="0"/>
              <a:t>）、船（ </a:t>
            </a:r>
            <a:r>
              <a:rPr lang="en-US" altLang="zh-CN" dirty="0"/>
              <a:t>ship </a:t>
            </a:r>
            <a:r>
              <a:rPr lang="zh-CN" altLang="en-US" dirty="0"/>
              <a:t>）和卡车（ </a:t>
            </a:r>
            <a:r>
              <a:rPr lang="en-US" altLang="zh-CN" dirty="0"/>
              <a:t>truck </a:t>
            </a:r>
            <a:r>
              <a:rPr lang="zh-CN" altLang="en-US" dirty="0"/>
              <a:t>）。</a:t>
            </a:r>
            <a:endParaRPr lang="zh-CN" altLang="en-US" dirty="0"/>
          </a:p>
          <a:p>
            <a:r>
              <a:rPr lang="en-US" altLang="zh-CN" dirty="0"/>
              <a:t>————————————————</a:t>
            </a:r>
            <a:endParaRPr lang="en-US" altLang="zh-CN" dirty="0"/>
          </a:p>
          <a:p>
            <a:r>
              <a:rPr lang="zh-CN" altLang="en-US" dirty="0"/>
              <a:t>版权声明：本文为</a:t>
            </a:r>
            <a:r>
              <a:rPr lang="en-US" altLang="zh-CN" dirty="0"/>
              <a:t>CSDN</a:t>
            </a:r>
            <a:r>
              <a:rPr lang="zh-CN" altLang="en-US" dirty="0"/>
              <a:t>博主「一个处女座的程序猿」的原创文章，遵循</a:t>
            </a:r>
            <a:r>
              <a:rPr lang="en-US" altLang="zh-CN" dirty="0"/>
              <a:t>CC 4.0 BY-SA</a:t>
            </a:r>
            <a:r>
              <a:rPr lang="zh-CN" altLang="en-US" dirty="0"/>
              <a:t>版权协议，转载请附上原文出处链接及本声明。</a:t>
            </a:r>
            <a:endParaRPr lang="zh-CN" altLang="en-US" dirty="0"/>
          </a:p>
          <a:p>
            <a:r>
              <a:rPr lang="zh-CN" altLang="en-US" dirty="0"/>
              <a:t>原文链接：</a:t>
            </a:r>
            <a:r>
              <a:rPr lang="en-US" altLang="zh-CN" dirty="0"/>
              <a:t>https://blog.csdn.net/qq_41185868/article/details/82793025</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4D4D4D"/>
                </a:solidFill>
                <a:effectLst/>
                <a:latin typeface="-apple-system"/>
              </a:rPr>
              <a:t>CIFAR</a:t>
            </a:r>
            <a:r>
              <a:rPr lang="zh-CN" altLang="en-US" b="0" i="0" dirty="0">
                <a:solidFill>
                  <a:srgbClr val="4D4D4D"/>
                </a:solidFill>
                <a:effectLst/>
                <a:latin typeface="-apple-system"/>
              </a:rPr>
              <a:t>对于图像分类算法测试来说是一个非常不错的中小规模数据集，虽然用得人比以前少了很多，但仍然能用它做有趣的合理性测试。</a:t>
            </a:r>
            <a:endParaRPr lang="en-US" altLang="zh-CN" b="0" i="0" dirty="0">
              <a:solidFill>
                <a:srgbClr val="4D4D4D"/>
              </a:solidFill>
              <a:effectLst/>
              <a:latin typeface="-apple-system"/>
            </a:endParaRPr>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a:solidFill>
                  <a:srgbClr val="222226"/>
                </a:solidFill>
                <a:effectLst/>
                <a:latin typeface="PingFang SC"/>
              </a:rPr>
              <a:t>ILSVRC</a:t>
            </a:r>
            <a:r>
              <a:rPr lang="zh-CN" altLang="en-US" b="1" i="0" dirty="0">
                <a:solidFill>
                  <a:srgbClr val="222226"/>
                </a:solidFill>
                <a:effectLst/>
                <a:latin typeface="PingFang SC"/>
              </a:rPr>
              <a:t>竞赛详细介绍（</a:t>
            </a:r>
            <a:r>
              <a:rPr lang="en-US" altLang="zh-CN" b="1" i="0" dirty="0">
                <a:solidFill>
                  <a:srgbClr val="222226"/>
                </a:solidFill>
                <a:effectLst/>
                <a:latin typeface="PingFang SC"/>
              </a:rPr>
              <a:t>ImageNet Large Scale Visual Recognition Challenge</a:t>
            </a:r>
            <a:r>
              <a:rPr lang="zh-CN" altLang="en-US" b="1" i="0" dirty="0">
                <a:solidFill>
                  <a:srgbClr val="222226"/>
                </a:solidFill>
                <a:effectLst/>
                <a:latin typeface="PingFang SC"/>
              </a:rPr>
              <a:t>）</a:t>
            </a:r>
            <a:endParaRPr lang="en-US" altLang="zh-CN" b="1" i="0" dirty="0">
              <a:solidFill>
                <a:srgbClr val="222226"/>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333333"/>
                </a:solidFill>
                <a:effectLst/>
                <a:latin typeface="Helvetica Neue"/>
              </a:rPr>
              <a:t>ImageNet</a:t>
            </a:r>
            <a:r>
              <a:rPr lang="zh-CN" altLang="en-US" b="0" i="0" dirty="0">
                <a:solidFill>
                  <a:srgbClr val="333333"/>
                </a:solidFill>
                <a:effectLst/>
                <a:latin typeface="Helvetica Neue"/>
              </a:rPr>
              <a:t>项目是一个用于视觉对象识别软件研究的大型可视化数据库。超过</a:t>
            </a:r>
            <a:r>
              <a:rPr lang="en-US" altLang="zh-CN" b="0" i="0" dirty="0">
                <a:solidFill>
                  <a:srgbClr val="333333"/>
                </a:solidFill>
                <a:effectLst/>
                <a:latin typeface="Helvetica Neue"/>
              </a:rPr>
              <a:t>1400</a:t>
            </a:r>
            <a:r>
              <a:rPr lang="zh-CN" altLang="en-US" b="0" i="0" dirty="0">
                <a:solidFill>
                  <a:srgbClr val="333333"/>
                </a:solidFill>
                <a:effectLst/>
                <a:latin typeface="Helvetica Neue"/>
              </a:rPr>
              <a:t>万的图像</a:t>
            </a:r>
            <a:r>
              <a:rPr lang="en-US" altLang="zh-CN" b="0" i="0" dirty="0">
                <a:solidFill>
                  <a:srgbClr val="333333"/>
                </a:solidFill>
                <a:effectLst/>
                <a:latin typeface="Helvetica Neue"/>
              </a:rPr>
              <a:t>URL</a:t>
            </a:r>
            <a:r>
              <a:rPr lang="zh-CN" altLang="en-US" b="0" i="0" dirty="0">
                <a:solidFill>
                  <a:srgbClr val="333333"/>
                </a:solidFill>
                <a:effectLst/>
                <a:latin typeface="Helvetica Neue"/>
              </a:rPr>
              <a:t>被</a:t>
            </a:r>
            <a:r>
              <a:rPr lang="en-US" altLang="zh-CN" b="0" i="0" dirty="0">
                <a:solidFill>
                  <a:srgbClr val="333333"/>
                </a:solidFill>
                <a:effectLst/>
                <a:latin typeface="Helvetica Neue"/>
              </a:rPr>
              <a:t>ImageNet</a:t>
            </a:r>
            <a:r>
              <a:rPr lang="zh-CN" altLang="en-US" b="0" i="0" dirty="0">
                <a:solidFill>
                  <a:srgbClr val="333333"/>
                </a:solidFill>
                <a:effectLst/>
                <a:latin typeface="Helvetica Neue"/>
              </a:rPr>
              <a:t>手动注释，以指示图片中的对象</a:t>
            </a:r>
            <a:r>
              <a:rPr lang="en-US" altLang="zh-CN" b="0" i="0" dirty="0">
                <a:solidFill>
                  <a:srgbClr val="333333"/>
                </a:solidFill>
                <a:effectLst/>
                <a:latin typeface="Helvetica Neue"/>
              </a:rPr>
              <a:t>;</a:t>
            </a:r>
            <a:r>
              <a:rPr lang="zh-CN" altLang="en-US" b="0" i="0" dirty="0">
                <a:solidFill>
                  <a:srgbClr val="333333"/>
                </a:solidFill>
                <a:effectLst/>
                <a:latin typeface="Helvetica Neue"/>
              </a:rPr>
              <a:t>在至少一百万个图像中，还提供了边界框。</a:t>
            </a:r>
            <a:r>
              <a:rPr lang="en-US" altLang="zh-CN" b="0" i="0" dirty="0">
                <a:solidFill>
                  <a:srgbClr val="333333"/>
                </a:solidFill>
                <a:effectLst/>
                <a:latin typeface="Helvetica Neue"/>
              </a:rPr>
              <a:t>ImageNet</a:t>
            </a:r>
            <a:r>
              <a:rPr lang="zh-CN" altLang="en-US" b="0" i="0" dirty="0">
                <a:solidFill>
                  <a:srgbClr val="333333"/>
                </a:solidFill>
                <a:effectLst/>
                <a:latin typeface="Helvetica Neue"/>
              </a:rPr>
              <a:t>包含</a:t>
            </a:r>
            <a:r>
              <a:rPr lang="en-US" altLang="zh-CN" b="0" i="0" dirty="0">
                <a:solidFill>
                  <a:srgbClr val="333333"/>
                </a:solidFill>
                <a:effectLst/>
                <a:latin typeface="Helvetica Neue"/>
              </a:rPr>
              <a:t>2</a:t>
            </a:r>
            <a:r>
              <a:rPr lang="zh-CN" altLang="en-US" b="0" i="0" dirty="0">
                <a:solidFill>
                  <a:srgbClr val="333333"/>
                </a:solidFill>
                <a:effectLst/>
                <a:latin typeface="Helvetica Neue"/>
              </a:rPr>
              <a:t>万多个类别</a:t>
            </a:r>
            <a:r>
              <a:rPr lang="en-US" altLang="zh-CN" b="0" i="0" dirty="0">
                <a:solidFill>
                  <a:srgbClr val="333333"/>
                </a:solidFill>
                <a:effectLst/>
                <a:latin typeface="Helvetica Neue"/>
              </a:rPr>
              <a:t>; [2]</a:t>
            </a:r>
            <a:r>
              <a:rPr lang="zh-CN" altLang="en-US" b="0" i="0" dirty="0">
                <a:solidFill>
                  <a:srgbClr val="333333"/>
                </a:solidFill>
                <a:effectLst/>
                <a:latin typeface="Helvetica Neue"/>
              </a:rPr>
              <a:t>一个典型的类别，如“气球”或“草莓”，包含数百个图像。第三方图像</a:t>
            </a:r>
            <a:r>
              <a:rPr lang="en-US" altLang="zh-CN" b="0" i="0" dirty="0">
                <a:solidFill>
                  <a:srgbClr val="333333"/>
                </a:solidFill>
                <a:effectLst/>
                <a:latin typeface="Helvetica Neue"/>
              </a:rPr>
              <a:t>URL</a:t>
            </a:r>
            <a:r>
              <a:rPr lang="zh-CN" altLang="en-US" b="0" i="0" dirty="0">
                <a:solidFill>
                  <a:srgbClr val="333333"/>
                </a:solidFill>
                <a:effectLst/>
                <a:latin typeface="Helvetica Neue"/>
              </a:rPr>
              <a:t>的注释数据库可以直接从</a:t>
            </a:r>
            <a:r>
              <a:rPr lang="en-US" altLang="zh-CN" b="0" i="0" dirty="0">
                <a:solidFill>
                  <a:srgbClr val="333333"/>
                </a:solidFill>
                <a:effectLst/>
                <a:latin typeface="Helvetica Neue"/>
              </a:rPr>
              <a:t>ImageNet</a:t>
            </a:r>
            <a:r>
              <a:rPr lang="zh-CN" altLang="en-US" b="0" i="0" dirty="0">
                <a:solidFill>
                  <a:srgbClr val="333333"/>
                </a:solidFill>
                <a:effectLst/>
                <a:latin typeface="Helvetica Neue"/>
              </a:rPr>
              <a:t>免费获得</a:t>
            </a:r>
            <a:r>
              <a:rPr lang="en-US" altLang="zh-CN" b="0" i="0" dirty="0">
                <a:solidFill>
                  <a:srgbClr val="333333"/>
                </a:solidFill>
                <a:effectLst/>
                <a:latin typeface="Helvetica Neue"/>
              </a:rPr>
              <a:t>;</a:t>
            </a:r>
            <a:r>
              <a:rPr lang="zh-CN" altLang="en-US" b="0" i="0" dirty="0">
                <a:solidFill>
                  <a:srgbClr val="333333"/>
                </a:solidFill>
                <a:effectLst/>
                <a:latin typeface="Helvetica Neue"/>
              </a:rPr>
              <a:t>但是，实际的图像不属于</a:t>
            </a:r>
            <a:r>
              <a:rPr lang="en-US" altLang="zh-CN" b="0" i="0" dirty="0">
                <a:solidFill>
                  <a:srgbClr val="333333"/>
                </a:solidFill>
                <a:effectLst/>
                <a:latin typeface="Helvetica Neue"/>
              </a:rPr>
              <a:t>ImageNet</a:t>
            </a:r>
            <a:r>
              <a:rPr lang="zh-CN" altLang="en-US" b="0" i="0" dirty="0">
                <a:solidFill>
                  <a:srgbClr val="333333"/>
                </a:solidFill>
                <a:effectLst/>
                <a:latin typeface="Helvetica Neue"/>
              </a:rPr>
              <a:t>。自</a:t>
            </a:r>
            <a:r>
              <a:rPr lang="en-US" altLang="zh-CN" b="0" i="0" dirty="0">
                <a:solidFill>
                  <a:srgbClr val="333333"/>
                </a:solidFill>
                <a:effectLst/>
                <a:latin typeface="Helvetica Neue"/>
              </a:rPr>
              <a:t>2010</a:t>
            </a:r>
            <a:r>
              <a:rPr lang="zh-CN" altLang="en-US" b="0" i="0" dirty="0">
                <a:solidFill>
                  <a:srgbClr val="333333"/>
                </a:solidFill>
                <a:effectLst/>
                <a:latin typeface="Helvetica Neue"/>
              </a:rPr>
              <a:t>年以来，</a:t>
            </a:r>
            <a:r>
              <a:rPr lang="en-US" altLang="zh-CN" b="0" i="0" dirty="0">
                <a:solidFill>
                  <a:srgbClr val="333333"/>
                </a:solidFill>
                <a:effectLst/>
                <a:latin typeface="Helvetica Neue"/>
              </a:rPr>
              <a:t>ImageNet</a:t>
            </a:r>
            <a:r>
              <a:rPr lang="zh-CN" altLang="en-US" b="0" i="0" dirty="0">
                <a:solidFill>
                  <a:srgbClr val="333333"/>
                </a:solidFill>
                <a:effectLst/>
                <a:latin typeface="Helvetica Neue"/>
              </a:rPr>
              <a:t>项目每年举办一次软件比赛，即</a:t>
            </a:r>
            <a:r>
              <a:rPr lang="en-US" altLang="zh-CN" b="0" i="0" dirty="0">
                <a:solidFill>
                  <a:srgbClr val="333333"/>
                </a:solidFill>
                <a:effectLst/>
                <a:latin typeface="Helvetica Neue"/>
              </a:rPr>
              <a:t>ImageNet</a:t>
            </a:r>
            <a:r>
              <a:rPr lang="zh-CN" altLang="en-US" b="0" i="0" dirty="0">
                <a:solidFill>
                  <a:srgbClr val="333333"/>
                </a:solidFill>
                <a:effectLst/>
                <a:latin typeface="Helvetica Neue"/>
              </a:rPr>
              <a:t>大规模视觉识别挑战赛（</a:t>
            </a:r>
            <a:r>
              <a:rPr lang="en-US" altLang="zh-CN" b="0" i="0" dirty="0">
                <a:solidFill>
                  <a:srgbClr val="333333"/>
                </a:solidFill>
                <a:effectLst/>
                <a:latin typeface="Helvetica Neue"/>
              </a:rPr>
              <a:t>ILSVRC</a:t>
            </a:r>
            <a:r>
              <a:rPr lang="zh-CN" altLang="en-US" b="0" i="0" dirty="0">
                <a:solidFill>
                  <a:srgbClr val="333333"/>
                </a:solidFill>
                <a:effectLst/>
                <a:latin typeface="Helvetica Neue"/>
              </a:rPr>
              <a:t>），软件程序竞相正确分类检测物体和场景。 </a:t>
            </a:r>
            <a:r>
              <a:rPr lang="en-US" altLang="zh-CN" b="1" i="0" dirty="0">
                <a:solidFill>
                  <a:srgbClr val="333333"/>
                </a:solidFill>
                <a:effectLst/>
                <a:latin typeface="Helvetica Neue"/>
              </a:rPr>
              <a:t>ImageNet</a:t>
            </a:r>
            <a:r>
              <a:rPr lang="zh-CN" altLang="en-US" b="1" i="0" dirty="0">
                <a:solidFill>
                  <a:srgbClr val="333333"/>
                </a:solidFill>
                <a:effectLst/>
                <a:latin typeface="Helvetica Neue"/>
              </a:rPr>
              <a:t>挑战使用了一个“修剪”的</a:t>
            </a:r>
            <a:r>
              <a:rPr lang="en-US" altLang="zh-CN" b="1" i="0" dirty="0">
                <a:solidFill>
                  <a:srgbClr val="333333"/>
                </a:solidFill>
                <a:effectLst/>
                <a:latin typeface="Helvetica Neue"/>
              </a:rPr>
              <a:t>1000</a:t>
            </a:r>
            <a:r>
              <a:rPr lang="zh-CN" altLang="en-US" b="1" i="0" dirty="0">
                <a:solidFill>
                  <a:srgbClr val="333333"/>
                </a:solidFill>
                <a:effectLst/>
                <a:latin typeface="Helvetica Neue"/>
              </a:rPr>
              <a:t>个非重叠类的列表</a:t>
            </a:r>
            <a:r>
              <a:rPr lang="zh-CN" altLang="en-US" b="0" i="0" dirty="0">
                <a:solidFill>
                  <a:srgbClr val="333333"/>
                </a:solidFill>
                <a:effectLst/>
                <a:latin typeface="Helvetica Neue"/>
              </a:rPr>
              <a:t>。</a:t>
            </a:r>
            <a:r>
              <a:rPr lang="en-US" altLang="zh-CN" b="0" i="0" dirty="0">
                <a:solidFill>
                  <a:srgbClr val="333333"/>
                </a:solidFill>
                <a:effectLst/>
                <a:latin typeface="Helvetica Neue"/>
              </a:rPr>
              <a:t>2012</a:t>
            </a:r>
            <a:r>
              <a:rPr lang="zh-CN" altLang="en-US" b="0" i="0" dirty="0">
                <a:solidFill>
                  <a:srgbClr val="333333"/>
                </a:solidFill>
                <a:effectLst/>
                <a:latin typeface="Helvetica Neue"/>
              </a:rPr>
              <a:t>年在解决</a:t>
            </a:r>
            <a:r>
              <a:rPr lang="en-US" altLang="zh-CN" b="0" i="0" dirty="0">
                <a:solidFill>
                  <a:srgbClr val="333333"/>
                </a:solidFill>
                <a:effectLst/>
                <a:latin typeface="Helvetica Neue"/>
              </a:rPr>
              <a:t>ImageNet</a:t>
            </a:r>
            <a:r>
              <a:rPr lang="zh-CN" altLang="en-US" b="0" i="0" dirty="0">
                <a:solidFill>
                  <a:srgbClr val="333333"/>
                </a:solidFill>
                <a:effectLst/>
                <a:latin typeface="Helvetica Neue"/>
              </a:rPr>
              <a:t>挑战方面取得了巨大的突破，被广泛认为是</a:t>
            </a:r>
            <a:r>
              <a:rPr lang="en-US" altLang="zh-CN" b="0" i="0" dirty="0">
                <a:solidFill>
                  <a:srgbClr val="333333"/>
                </a:solidFill>
                <a:effectLst/>
                <a:latin typeface="Helvetica Neue"/>
              </a:rPr>
              <a:t>2010</a:t>
            </a:r>
            <a:r>
              <a:rPr lang="zh-CN" altLang="en-US" b="0" i="0" dirty="0">
                <a:solidFill>
                  <a:srgbClr val="333333"/>
                </a:solidFill>
                <a:effectLst/>
                <a:latin typeface="Helvetica Neue"/>
              </a:rPr>
              <a:t>年的深度学习革命的开始。</a:t>
            </a:r>
            <a:endParaRPr lang="zh-CN" altLang="en-US" b="1" i="0" dirty="0">
              <a:solidFill>
                <a:srgbClr val="222226"/>
              </a:solidFill>
              <a:effectLst/>
              <a:latin typeface="PingFang SC"/>
            </a:endParaRPr>
          </a:p>
          <a:p>
            <a:endParaRPr lang="en-US" altLang="zh-CN" dirty="0"/>
          </a:p>
          <a:p>
            <a:r>
              <a:rPr lang="en-US" altLang="zh-CN" dirty="0" err="1"/>
              <a:t>Imagenet</a:t>
            </a:r>
            <a:r>
              <a:rPr lang="zh-CN" altLang="en-US" dirty="0"/>
              <a:t>数据集是目前深度学习图像领域应用得非常多的一个领域，关于图像分类、定位、检测等研究工作大多基于此数据集展开。</a:t>
            </a:r>
            <a:endParaRPr lang="en-US" altLang="zh-CN" dirty="0"/>
          </a:p>
          <a:p>
            <a:r>
              <a:rPr lang="en-US" altLang="zh-CN" dirty="0" err="1"/>
              <a:t>Imagenet</a:t>
            </a:r>
            <a:r>
              <a:rPr lang="zh-CN" altLang="en-US" dirty="0"/>
              <a:t>数据集文档详细，有专门的团队维护，使用非常方便，在计算机视觉领域研究论文中应用非常广，几乎成为了目前深度学习图像领域算法性能检验的“标准”数据集。</a:t>
            </a:r>
            <a:endParaRPr lang="en-US" altLang="zh-CN" dirty="0"/>
          </a:p>
          <a:p>
            <a:r>
              <a:rPr lang="en-US" altLang="zh-CN" dirty="0" err="1"/>
              <a:t>Imagenet</a:t>
            </a:r>
            <a:r>
              <a:rPr lang="zh-CN" altLang="en-US" dirty="0"/>
              <a:t>数据集有</a:t>
            </a:r>
            <a:r>
              <a:rPr lang="en-US" altLang="zh-CN" dirty="0"/>
              <a:t>1400</a:t>
            </a:r>
            <a:r>
              <a:rPr lang="zh-CN" altLang="en-US" dirty="0"/>
              <a:t>多万幅图片，涵盖</a:t>
            </a:r>
            <a:r>
              <a:rPr lang="en-US" altLang="zh-CN" dirty="0"/>
              <a:t>2</a:t>
            </a:r>
            <a:r>
              <a:rPr lang="zh-CN" altLang="en-US" dirty="0"/>
              <a:t>万多个类别；</a:t>
            </a:r>
            <a:endParaRPr lang="en-US" altLang="zh-CN" dirty="0"/>
          </a:p>
          <a:p>
            <a:r>
              <a:rPr lang="zh-CN" altLang="en-US" dirty="0"/>
              <a:t>其中有超过百万的图片有明确的类别标注和图像中物体位置的标注。  </a:t>
            </a:r>
            <a:r>
              <a:rPr lang="en-US" altLang="zh-CN" dirty="0"/>
              <a:t>-----  </a:t>
            </a:r>
            <a:r>
              <a:rPr lang="zh-CN" altLang="en-US" dirty="0"/>
              <a:t>所以可以用于分类，和目标检测。</a:t>
            </a:r>
            <a:endParaRPr lang="en-US" altLang="zh-CN" dirty="0"/>
          </a:p>
          <a:p>
            <a:r>
              <a:rPr lang="zh-CN" altLang="en-US" dirty="0"/>
              <a:t>数据集大小：</a:t>
            </a:r>
            <a:r>
              <a:rPr lang="en-US" altLang="zh-CN" dirty="0"/>
              <a:t>~1TB</a:t>
            </a:r>
            <a:r>
              <a:rPr lang="zh-CN" altLang="en-US" dirty="0"/>
              <a:t>下载地址：</a:t>
            </a:r>
            <a:r>
              <a:rPr lang="en-US" altLang="zh-CN" dirty="0"/>
              <a:t>http://www.image-net.org/about-stats</a:t>
            </a:r>
            <a:endParaRPr lang="en-US" altLang="zh-CN" dirty="0"/>
          </a:p>
          <a:p>
            <a:r>
              <a:rPr lang="en-US" altLang="zh-CN" dirty="0"/>
              <a:t>————————————————</a:t>
            </a:r>
            <a:endParaRPr lang="en-US" altLang="zh-CN" dirty="0"/>
          </a:p>
          <a:p>
            <a:r>
              <a:rPr lang="zh-CN" altLang="en-US" dirty="0"/>
              <a:t>版权声明：本文为</a:t>
            </a:r>
            <a:r>
              <a:rPr lang="en-US" altLang="zh-CN" dirty="0"/>
              <a:t>CSDN</a:t>
            </a:r>
            <a:r>
              <a:rPr lang="zh-CN" altLang="en-US" dirty="0"/>
              <a:t>博主「不熬夜的键盘艺术家」的原创文章，遵循</a:t>
            </a:r>
            <a:r>
              <a:rPr lang="en-US" altLang="zh-CN" dirty="0"/>
              <a:t>CC 4.0 BY-SA</a:t>
            </a:r>
            <a:r>
              <a:rPr lang="zh-CN" altLang="en-US" dirty="0"/>
              <a:t>版权协议，转载请附上原文出处链接及本声明。</a:t>
            </a:r>
            <a:endParaRPr lang="zh-CN" altLang="en-US" dirty="0"/>
          </a:p>
          <a:p>
            <a:r>
              <a:rPr lang="zh-CN" altLang="en-US" dirty="0"/>
              <a:t>原文链接：</a:t>
            </a:r>
            <a:r>
              <a:rPr lang="en-US" altLang="zh-CN" dirty="0"/>
              <a:t>https://blog.csdn.net/weixin_42010722/article/details/120199613</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963"/>
            <a:ext cx="7772400" cy="1791105"/>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2140"/>
            <a:ext cx="6858000" cy="124210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6" name="图片 5"/>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944"/>
        <p:cNvGrpSpPr/>
        <p:nvPr/>
      </p:nvGrpSpPr>
      <p:grpSpPr>
        <a:xfrm>
          <a:off x="0" y="0"/>
          <a:ext cx="0" cy="0"/>
          <a:chOff x="0" y="0"/>
          <a:chExt cx="0" cy="0"/>
        </a:xfrm>
      </p:grpSpPr>
      <p:sp>
        <p:nvSpPr>
          <p:cNvPr id="945" name="Google Shape;945;p2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6" name="Google Shape;946;p2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947" name="Google Shape;947;p2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fld>
            <a:endParaRPr lang="en-GB"/>
          </a:p>
        </p:txBody>
      </p:sp>
      <p:pic>
        <p:nvPicPr>
          <p:cNvPr id="5" name="图片 4"/>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matchingName="标题与副标题">
  <p:cSld name="标题与副标题">
    <p:spTree>
      <p:nvGrpSpPr>
        <p:cNvPr id="1" name="Shape 770"/>
        <p:cNvGrpSpPr/>
        <p:nvPr/>
      </p:nvGrpSpPr>
      <p:grpSpPr>
        <a:xfrm>
          <a:off x="0" y="0"/>
          <a:ext cx="0" cy="0"/>
          <a:chOff x="0" y="0"/>
          <a:chExt cx="0" cy="0"/>
        </a:xfrm>
      </p:grpSpPr>
      <p:sp>
        <p:nvSpPr>
          <p:cNvPr id="771" name="Google Shape;771;p189"/>
          <p:cNvSpPr txBox="1">
            <a:spLocks noGrp="1"/>
          </p:cNvSpPr>
          <p:nvPr>
            <p:ph type="sldNum" idx="12"/>
          </p:nvPr>
        </p:nvSpPr>
        <p:spPr>
          <a:xfrm>
            <a:off x="4484637" y="4905375"/>
            <a:ext cx="170100" cy="1761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1pPr>
            <a:lvl2pPr marL="0" marR="0" lvl="1"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2pPr>
            <a:lvl3pPr marL="0" marR="0" lvl="2"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3pPr>
            <a:lvl4pPr marL="0" marR="0" lvl="3"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4pPr>
            <a:lvl5pPr marL="0" marR="0" lvl="4"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5pPr>
            <a:lvl6pPr marL="0" marR="0" lvl="5"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6pPr>
            <a:lvl7pPr marL="0" marR="0" lvl="6"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7pPr>
            <a:lvl8pPr marL="0" marR="0" lvl="7"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8pPr>
            <a:lvl9pPr marL="0" marR="0" lvl="8"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9pPr>
          </a:lstStyle>
          <a:p>
            <a:pPr marL="0" lvl="0" indent="0">
              <a:spcBef>
                <a:spcPts val="0"/>
              </a:spcBef>
              <a:spcAft>
                <a:spcPts val="0"/>
              </a:spcAft>
              <a:buNone/>
            </a:pPr>
            <a:fld id="{00000000-1234-1234-1234-123412341234}" type="slidenum">
              <a:rPr lang="en-GB"/>
            </a:fld>
            <a:endParaRPr lang="en-GB"/>
          </a:p>
        </p:txBody>
      </p:sp>
      <p:pic>
        <p:nvPicPr>
          <p:cNvPr id="3" name="图片 2"/>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sp>
        <p:nvSpPr>
          <p:cNvPr id="11" name="矩形 10"/>
          <p:cNvSpPr/>
          <p:nvPr userDrawn="1"/>
        </p:nvSpPr>
        <p:spPr>
          <a:xfrm>
            <a:off x="6563995" y="48260"/>
            <a:ext cx="2588895" cy="815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00"/>
              </a:solidFill>
            </a:endParaRPr>
          </a:p>
        </p:txBody>
      </p:sp>
      <p:pic>
        <p:nvPicPr>
          <p:cNvPr id="12" name="图片 11"/>
          <p:cNvPicPr>
            <a:picLocks noChangeAspect="1"/>
          </p:cNvPicPr>
          <p:nvPr userDrawn="1"/>
        </p:nvPicPr>
        <p:blipFill>
          <a:blip r:embed="rId2"/>
          <a:stretch>
            <a:fillRect/>
          </a:stretch>
        </p:blipFill>
        <p:spPr>
          <a:xfrm>
            <a:off x="7381875" y="-28575"/>
            <a:ext cx="1673225" cy="6019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595"/>
            <a:ext cx="7886700" cy="2140037"/>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877"/>
            <a:ext cx="7886700" cy="1125395"/>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7" name="图片 6"/>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528"/>
            <a:ext cx="3886200" cy="326424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369528"/>
            <a:ext cx="3886200" cy="326424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10" name="图片 9"/>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906"/>
            <a:ext cx="7886700" cy="99439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1158"/>
            <a:ext cx="3868340" cy="61807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9232"/>
            <a:ext cx="3868340" cy="276406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261158"/>
            <a:ext cx="3887391" cy="61807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9232"/>
            <a:ext cx="3887391" cy="276406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10" name="图片 9"/>
          <p:cNvPicPr>
            <a:picLocks noChangeAspect="1"/>
          </p:cNvPicPr>
          <p:nvPr userDrawn="1"/>
        </p:nvPicPr>
        <p:blipFill>
          <a:blip r:embed="rId2"/>
          <a:stretch>
            <a:fillRect/>
          </a:stretch>
        </p:blipFill>
        <p:spPr>
          <a:xfrm>
            <a:off x="6457950" y="165765"/>
            <a:ext cx="2597150" cy="607126"/>
          </a:xfrm>
          <a:prstGeom prst="rect">
            <a:avLst/>
          </a:prstGeom>
        </p:spPr>
      </p:pic>
      <p:pic>
        <p:nvPicPr>
          <p:cNvPr id="12" name="图片 1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6" name="图片 5"/>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5" name="图片 4"/>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78"/>
            <a:ext cx="2949178" cy="1200422"/>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737"/>
            <a:ext cx="4629150" cy="3656046"/>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399"/>
            <a:ext cx="2949178" cy="285933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8035" indent="0">
              <a:buNone/>
              <a:defRPr sz="750"/>
            </a:lvl7pPr>
            <a:lvl8pPr marL="2400935" indent="0">
              <a:buNone/>
              <a:defRPr sz="750"/>
            </a:lvl8pPr>
            <a:lvl9pPr marL="2743835"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10" name="图片 9"/>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2.png"/><Relationship Id="rId17" Type="http://schemas.openxmlformats.org/officeDocument/2006/relationships/image" Target="../media/image3.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3" Type="http://schemas.openxmlformats.org/officeDocument/2006/relationships/theme" Target="../theme/theme2.xml"/><Relationship Id="rId12" Type="http://schemas.openxmlformats.org/officeDocument/2006/relationships/image" Target="../media/image2.png"/><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l="71000" t="1000" r="1000" b="8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906"/>
            <a:ext cx="7886700" cy="994397"/>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528"/>
            <a:ext cx="7886700" cy="326424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8342"/>
            <a:ext cx="2057400" cy="273906"/>
          </a:xfrm>
          <a:prstGeom prst="rect">
            <a:avLst/>
          </a:prstGeom>
        </p:spPr>
        <p:txBody>
          <a:bodyPr vert="horz" lIns="91440" tIns="45720" rIns="91440" bIns="45720" rtlCol="0" anchor="ctr"/>
          <a:lstStyle>
            <a:lvl1pPr algn="l">
              <a:defRPr sz="900">
                <a:solidFill>
                  <a:schemeClr val="tx1">
                    <a:tint val="75000"/>
                  </a:schemeClr>
                </a:solidFill>
              </a:defRPr>
            </a:lvl1p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3"/>
          </p:nvPr>
        </p:nvSpPr>
        <p:spPr>
          <a:xfrm>
            <a:off x="3028950" y="4768342"/>
            <a:ext cx="3086100" cy="273906"/>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8342"/>
            <a:ext cx="2057400" cy="273906"/>
          </a:xfrm>
          <a:prstGeom prst="rect">
            <a:avLst/>
          </a:prstGeom>
        </p:spPr>
        <p:txBody>
          <a:bodyPr vert="horz" lIns="91440" tIns="45720" rIns="91440" bIns="45720" rtlCol="0" anchor="ctr"/>
          <a:lstStyle>
            <a:lvl1pPr algn="r">
              <a:defRPr sz="900">
                <a:solidFill>
                  <a:schemeClr val="tx1">
                    <a:tint val="75000"/>
                  </a:schemeClr>
                </a:solidFill>
              </a:defRPr>
            </a:lvl1pPr>
          </a:lstStyle>
          <a:p>
            <a:fld id="{A56CA248-7BE1-4335-B3FB-1E6869F2EC71}" type="slidenum">
              <a:rPr lang="zh-CN" altLang="en-US" smtClean="0"/>
            </a:fld>
            <a:endParaRPr lang="zh-CN" altLang="en-US"/>
          </a:p>
        </p:txBody>
      </p:sp>
      <p:sp>
        <p:nvSpPr>
          <p:cNvPr id="8" name="矩形 7"/>
          <p:cNvSpPr/>
          <p:nvPr userDrawn="1"/>
        </p:nvSpPr>
        <p:spPr>
          <a:xfrm>
            <a:off x="6523355" y="83820"/>
            <a:ext cx="2524125" cy="645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00"/>
              </a:solidFill>
            </a:endParaRPr>
          </a:p>
        </p:txBody>
      </p:sp>
      <p:pic>
        <p:nvPicPr>
          <p:cNvPr id="9" name="图片 8"/>
          <p:cNvPicPr>
            <a:picLocks noChangeAspect="1"/>
          </p:cNvPicPr>
          <p:nvPr userDrawn="1"/>
        </p:nvPicPr>
        <p:blipFill>
          <a:blip r:embed="rId18"/>
          <a:stretch>
            <a:fillRect/>
          </a:stretch>
        </p:blipFill>
        <p:spPr>
          <a:xfrm>
            <a:off x="7381875" y="-28575"/>
            <a:ext cx="1673225" cy="60198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2DF0EA9F-13A1-42BA-97AC-94DDCCF092E8}"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AD5BB1-9BE5-4348-8E2B-00376F31D2C2}" type="slidenum">
              <a:rPr lang="zh-CN" altLang="en-US" smtClean="0"/>
            </a:fld>
            <a:endParaRPr lang="zh-CN" altLang="en-US"/>
          </a:p>
        </p:txBody>
      </p:sp>
      <p:pic>
        <p:nvPicPr>
          <p:cNvPr id="9" name="图片 8"/>
          <p:cNvPicPr>
            <a:picLocks noChangeAspect="1"/>
          </p:cNvPicPr>
          <p:nvPr userDrawn="1"/>
        </p:nvPicPr>
        <p:blipFill>
          <a:blip r:embed="rId12"/>
          <a:stretch>
            <a:fillRect/>
          </a:stretch>
        </p:blipFill>
        <p:spPr>
          <a:xfrm>
            <a:off x="7381875" y="-28575"/>
            <a:ext cx="1673225" cy="601980"/>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hyperlink" Target="https://blog.csdn.net/weixin_42010722/article/details/120199613" TargetMode="External"/><Relationship Id="rId2" Type="http://schemas.openxmlformats.org/officeDocument/2006/relationships/tags" Target="../tags/tag18.xml"/><Relationship Id="rId1" Type="http://schemas.openxmlformats.org/officeDocument/2006/relationships/tags" Target="../tags/tag17.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13.png"/><Relationship Id="rId1" Type="http://schemas.openxmlformats.org/officeDocument/2006/relationships/hyperlink" Target="https://image-net.org/&#13;" TargetMode="Externa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tags" Target="../tags/tag22.xml"/><Relationship Id="rId3" Type="http://schemas.openxmlformats.org/officeDocument/2006/relationships/tags" Target="../tags/tag21.xml"/><Relationship Id="rId2" Type="http://schemas.openxmlformats.org/officeDocument/2006/relationships/image" Target="../media/image15.jpeg"/><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hyperlink" Target="https://blog.csdn.net/zhangjunbob/article/details/52769381" TargetMode="External"/><Relationship Id="rId4" Type="http://schemas.openxmlformats.org/officeDocument/2006/relationships/hyperlink" Target="https://blog.csdn.net/u013832707/article/details/80060327&#13;" TargetMode="External"/><Relationship Id="rId3" Type="http://schemas.openxmlformats.org/officeDocument/2006/relationships/hyperlink" Target="https://blog.csdn.net/qq_37541097/article/details/115787033&#13;" TargetMode="External"/><Relationship Id="rId2" Type="http://schemas.openxmlformats.org/officeDocument/2006/relationships/tags" Target="../tags/tag24.xml"/><Relationship Id="rId1" Type="http://schemas.openxmlformats.org/officeDocument/2006/relationships/tags" Target="../tags/tag23.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hyperlink" Target="http://host.robots.ox.ac.uk/pascal/VOC/voc2012/index.html" TargetMode="Externa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2.xml"/><Relationship Id="rId6" Type="http://schemas.openxmlformats.org/officeDocument/2006/relationships/hyperlink" Target="https://blog.csdn.net/ai_faker/article/details/106963238" TargetMode="External"/><Relationship Id="rId5" Type="http://schemas.openxmlformats.org/officeDocument/2006/relationships/hyperlink" Target="https://blog.csdn.net/qq_41185868/article/details/82939959" TargetMode="Externa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image" Target="../media/image16.png"/><Relationship Id="rId1" Type="http://schemas.openxmlformats.org/officeDocument/2006/relationships/hyperlink" Target="http://mscoco.org/" TargetMode="Externa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hyperlink" Target="https://blog.csdn.net/weixin_42010722/article/details/120199613" TargetMode="Externa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image" Target="../media/image17.jpeg"/><Relationship Id="rId1" Type="http://schemas.openxmlformats.org/officeDocument/2006/relationships/hyperlink" Target="http://vis-www.cs.umass.edu/fddb/&#13;" TargetMode="Externa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hyperlink" Target="https://blog.csdn.net/weixin_39737947/article/details/111619277&#13;" TargetMode="External"/><Relationship Id="rId1" Type="http://schemas.openxmlformats.org/officeDocument/2006/relationships/hyperlink" Target="https://blog.csdn.net/weixin_42010722/article/details/120199613&#13;"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www.zhihu.com/question/399674482" TargetMode="External"/><Relationship Id="rId2" Type="http://schemas.openxmlformats.org/officeDocument/2006/relationships/tags" Target="../tags/tag37.xml"/><Relationship Id="rId1" Type="http://schemas.openxmlformats.org/officeDocument/2006/relationships/tags" Target="../tags/tag36.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hyperlink" Target="https://zhuanlan.zhihu.com/p/25686876" TargetMode="Externa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hyperlink" Target="https://www.kaggle.com/&#13;" TargetMode="Externa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hyperlink" Target="https://www.zhihu.com/question/65957255" TargetMode="Externa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hyperlink" Target="https://tianchi.aliyun.com/home/" TargetMode="Externa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2.xml"/><Relationship Id="rId5" Type="http://schemas.openxmlformats.org/officeDocument/2006/relationships/hyperlink" Target="https://baike.baidu.com/item/AI%20Challenger/22448232" TargetMode="External"/><Relationship Id="rId4" Type="http://schemas.openxmlformats.org/officeDocument/2006/relationships/hyperlink" Target="https://blog.csdn.net/qq_38451119/article/details/81038301" TargetMode="Externa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hyperlink" Target="https://challenger.ai/&#13;" TargetMode="Externa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hyperlink" Target="https://baike.baidu.com/item/DataFountain/58361468" TargetMode="Externa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hyperlink" Target="https://www.datafountain.cn/competitions&#13;" TargetMode="Externa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hyperlink" Target="https://zhuanlan.zhihu.com/p/53800240" TargetMode="Externa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hyperlink" Target="https://www.heywhale.com/home/competition&#13;" TargetMode="Externa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2.xml"/><Relationship Id="rId5" Type="http://schemas.openxmlformats.org/officeDocument/2006/relationships/hyperlink" Target="https://zhuanlan.zhihu.com/p/352267195" TargetMode="External"/><Relationship Id="rId4" Type="http://schemas.openxmlformats.org/officeDocument/2006/relationships/hyperlink" Target="https://zhuanlan.zhihu.com/p/61645409" TargetMode="Externa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hyperlink" Target="https://www.flyai.com/&#13;" TargetMode="Externa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hyperlink" Target="https://zhuanlan.zhihu.com/p/401731566" TargetMode="Externa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hyperlink" Target="https://www.biendata.com/" TargetMode="Externa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hyperlink" Target="https://zhuanlan.zhihu.com/p/30570594" TargetMode="External"/><Relationship Id="rId5" Type="http://schemas.openxmlformats.org/officeDocument/2006/relationships/hyperlink" Target="https://zhuanlan.zhihu.com/p/44124288" TargetMode="External"/><Relationship Id="rId4" Type="http://schemas.openxmlformats.org/officeDocument/2006/relationships/hyperlink" Target="https://zhuanlan.zhihu.com/p/210199401" TargetMode="Externa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hyperlink" Target="http://cocodataset.org/&#13;" TargetMode="Externa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2.xml"/><Relationship Id="rId7" Type="http://schemas.openxmlformats.org/officeDocument/2006/relationships/themeOverride" Target="../theme/themeOverride1.xml"/><Relationship Id="rId6" Type="http://schemas.openxmlformats.org/officeDocument/2006/relationships/hyperlink" Target="https://blog.csdn.net/solomon1558/article/details/70173223" TargetMode="External"/><Relationship Id="rId5" Type="http://schemas.openxmlformats.org/officeDocument/2006/relationships/hyperlink" Target="https://zhuanlan.zhihu.com/p/364423582" TargetMode="External"/><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hyperlink" Target="http://www.cvlibs.net/datasets/kitti/index.php&#13;" TargetMode="Externa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blog.csdn.net/weixin_42010722/article/details/120199613&#13;" TargetMode="Externa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hyperlink" Target="https://zhuanlan.zhihu.com/p/157310499" TargetMode="External"/><Relationship Id="rId1" Type="http://schemas.openxmlformats.org/officeDocument/2006/relationships/hyperlink" Target="https://www.leiphone.com/category/ai/Lutmxs35U8ZNF7p6.html" TargetMode="Externa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3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s://tensorflow.google.cn/?hl=zh-cn" TargetMode="External"/><Relationship Id="rId7" Type="http://schemas.openxmlformats.org/officeDocument/2006/relationships/hyperlink" Target="https://zhuanlan.zhihu.com/p/302724891" TargetMode="Externa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tags" Target="../tags/tag56.xm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image" Target="../media/image19.jpeg"/><Relationship Id="rId1" Type="http://schemas.openxmlformats.org/officeDocument/2006/relationships/tags" Target="../tags/tag59.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s://zhuanlan.zhihu.com/p/100597831" TargetMode="External"/><Relationship Id="rId5" Type="http://schemas.openxmlformats.org/officeDocument/2006/relationships/hyperlink" Target="https://zhuanlan.zhihu.com/p/104577908" TargetMode="External"/><Relationship Id="rId4" Type="http://schemas.openxmlformats.org/officeDocument/2006/relationships/hyperlink" Target="https://keras.io/zh/" TargetMode="Externa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image" Target="../media/image22.jpe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image" Target="../media/image22.jpe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zhuanlan.zhihu.com/p/210246885" TargetMode="External"/><Relationship Id="rId4" Type="http://schemas.openxmlformats.org/officeDocument/2006/relationships/hyperlink" Target="https://blog.csdn.net/qq_27923041/article/details/77431833" TargetMode="Externa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image" Target="../media/image23.jpe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image" Target="../media/image23.jpe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zhuanlan.zhihu.com/p/548584568" TargetMode="External"/><Relationship Id="rId6" Type="http://schemas.openxmlformats.org/officeDocument/2006/relationships/hyperlink" Target="https://zhuanlan.zhihu.com/p/66543791" TargetMode="Externa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jpe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image" Target="../media/image24.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image" Target="../media/image8.png"/><Relationship Id="rId1" Type="http://schemas.openxmlformats.org/officeDocument/2006/relationships/hyperlink" Target="http://yann.lecun.com/exdb/mnist/index.html&#13;" TargetMode="Externa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zhuanlan.zhihu.com/p/24218567" TargetMode="Externa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image" Target="../media/image28.png"/><Relationship Id="rId1" Type="http://schemas.openxmlformats.org/officeDocument/2006/relationships/image" Target="../media/image27.png"/></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zhuanlan.zhihu.com/p/28047133" TargetMode="Externa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image" Target="../media/image30.png"/><Relationship Id="rId1" Type="http://schemas.openxmlformats.org/officeDocument/2006/relationships/image" Target="../media/image29.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image" Target="../media/image30.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zhuanlan.zhihu.com/p/148170015" TargetMode="Externa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image" Target="../media/image32.jpeg"/><Relationship Id="rId1" Type="http://schemas.openxmlformats.org/officeDocument/2006/relationships/image" Target="../media/image31.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image" Target="../media/image32.jpeg"/></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zhuanlan.zhihu.com/p/26389690" TargetMode="Externa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image" Target="../media/image34.png"/><Relationship Id="rId1" Type="http://schemas.openxmlformats.org/officeDocument/2006/relationships/image" Target="../media/image33.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image" Target="../media/image34.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zhuanlan.zhihu.com/p/346511883" TargetMode="Externa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image" Target="../media/image35.jpe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www.jianshu.com/p/93585c30a0b8" TargetMode="Externa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image" Target="../media/image36.png"/></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www.jianshu.com/p/10203f71f5f1" TargetMode="Externa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image" Target="../media/image37.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xml"/><Relationship Id="rId5" Type="http://schemas.openxmlformats.org/officeDocument/2006/relationships/hyperlink" Target="https://zhuanlan.zhihu.com/p/28841880&#13;" TargetMode="External"/><Relationship Id="rId4" Type="http://schemas.openxmlformats.org/officeDocument/2006/relationships/hyperlink" Target="https://www.jianshu.com/p/2ed1707c610d" TargetMode="Externa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hyperlink" Target="http://yann.lecun.com/exdb/mnist/index.html&#13;" TargetMode="Externa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tf.wiki/zh_hans/appendix/swift.html" TargetMode="Externa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image" Target="../media/image38.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blog.csdn.net/IT_flying625/article/details/106372905" TargetMode="Externa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image" Target="../media/image39.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zhuanlan.zhihu.com/p/101792012" TargetMode="Externa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image" Target="../media/image40.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zhuanlan.zhihu.com/p/337297747" TargetMode="External"/><Relationship Id="rId2" Type="http://schemas.openxmlformats.org/officeDocument/2006/relationships/tags" Target="../tags/tag101.xml"/><Relationship Id="rId1" Type="http://schemas.openxmlformats.org/officeDocument/2006/relationships/tags" Target="../tags/tag100.xml"/></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zhuanlan.zhihu.com/p/493383590" TargetMode="External"/><Relationship Id="rId2" Type="http://schemas.openxmlformats.org/officeDocument/2006/relationships/tags" Target="../tags/tag103.xml"/><Relationship Id="rId1" Type="http://schemas.openxmlformats.org/officeDocument/2006/relationships/tags" Target="../tags/tag102.xml"/></Relationships>
</file>

<file path=ppt/slides/_rels/slide5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zhuanlan.zhihu.com/p/53244963" TargetMode="External"/><Relationship Id="rId2" Type="http://schemas.openxmlformats.org/officeDocument/2006/relationships/tags" Target="../tags/tag107.xml"/><Relationship Id="rId1" Type="http://schemas.openxmlformats.org/officeDocument/2006/relationships/tags" Target="../tags/tag106.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zhuanlan.zhihu.com/p/38712703" TargetMode="External"/><Relationship Id="rId2" Type="http://schemas.openxmlformats.org/officeDocument/2006/relationships/tags" Target="../tags/tag109.xml"/><Relationship Id="rId1" Type="http://schemas.openxmlformats.org/officeDocument/2006/relationships/tags" Target="../tags/tag108.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1.xml"/><Relationship Id="rId1" Type="http://schemas.openxmlformats.org/officeDocument/2006/relationships/tags" Target="../tags/tag110.xm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10.png"/><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2.xml"/><Relationship Id="rId1" Type="http://schemas.openxmlformats.org/officeDocument/2006/relationships/tags" Target="../tags/tag121.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hyperlink" Target="https://blog.csdn.net/qq_41185868/article/details/82793025&#13;" TargetMode="Externa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hyperlink" Target="http://www.cs.toronto.edu/~kriz/cifar.html&#13;" TargetMode="Externa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605918" y="1753367"/>
            <a:ext cx="1399540" cy="1021715"/>
            <a:chOff x="8564451" y="2716812"/>
            <a:chExt cx="579549" cy="1361673"/>
          </a:xfrm>
        </p:grpSpPr>
        <p:sp>
          <p:nvSpPr>
            <p:cNvPr id="12" name="矩形 11"/>
            <p:cNvSpPr/>
            <p:nvPr/>
          </p:nvSpPr>
          <p:spPr>
            <a:xfrm>
              <a:off x="8564451" y="2716812"/>
              <a:ext cx="579549"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矩形 30"/>
            <p:cNvSpPr/>
            <p:nvPr/>
          </p:nvSpPr>
          <p:spPr>
            <a:xfrm>
              <a:off x="8564451" y="3805061"/>
              <a:ext cx="579549"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 name="组合 1"/>
          <p:cNvGrpSpPr/>
          <p:nvPr/>
        </p:nvGrpSpPr>
        <p:grpSpPr>
          <a:xfrm>
            <a:off x="256865" y="1825551"/>
            <a:ext cx="5460365" cy="1021286"/>
            <a:chOff x="0" y="2716812"/>
            <a:chExt cx="5991142" cy="1361673"/>
          </a:xfrm>
        </p:grpSpPr>
        <p:sp>
          <p:nvSpPr>
            <p:cNvPr id="30" name="矩形 29"/>
            <p:cNvSpPr/>
            <p:nvPr/>
          </p:nvSpPr>
          <p:spPr>
            <a:xfrm>
              <a:off x="0" y="3805061"/>
              <a:ext cx="5991141"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0" y="2716812"/>
              <a:ext cx="5991142"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 name="组合 4"/>
          <p:cNvGrpSpPr/>
          <p:nvPr/>
        </p:nvGrpSpPr>
        <p:grpSpPr>
          <a:xfrm>
            <a:off x="489292" y="1867489"/>
            <a:ext cx="918161" cy="918159"/>
            <a:chOff x="222586" y="2787385"/>
            <a:chExt cx="1224000" cy="1223998"/>
          </a:xfrm>
        </p:grpSpPr>
        <p:sp>
          <p:nvSpPr>
            <p:cNvPr id="20" name="椭圆 19"/>
            <p:cNvSpPr/>
            <p:nvPr/>
          </p:nvSpPr>
          <p:spPr>
            <a:xfrm>
              <a:off x="222586"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Freeform 5"/>
            <p:cNvSpPr>
              <a:spLocks noEditPoints="1"/>
            </p:cNvSpPr>
            <p:nvPr/>
          </p:nvSpPr>
          <p:spPr bwMode="auto">
            <a:xfrm>
              <a:off x="446632" y="3034538"/>
              <a:ext cx="775907" cy="729691"/>
            </a:xfrm>
            <a:custGeom>
              <a:avLst/>
              <a:gdLst>
                <a:gd name="T0" fmla="*/ 8 w 97"/>
                <a:gd name="T1" fmla="*/ 10 h 91"/>
                <a:gd name="T2" fmla="*/ 28 w 97"/>
                <a:gd name="T3" fmla="*/ 10 h 91"/>
                <a:gd name="T4" fmla="*/ 41 w 97"/>
                <a:gd name="T5" fmla="*/ 45 h 91"/>
                <a:gd name="T6" fmla="*/ 51 w 97"/>
                <a:gd name="T7" fmla="*/ 41 h 91"/>
                <a:gd name="T8" fmla="*/ 59 w 97"/>
                <a:gd name="T9" fmla="*/ 46 h 91"/>
                <a:gd name="T10" fmla="*/ 66 w 97"/>
                <a:gd name="T11" fmla="*/ 27 h 91"/>
                <a:gd name="T12" fmla="*/ 73 w 97"/>
                <a:gd name="T13" fmla="*/ 34 h 91"/>
                <a:gd name="T14" fmla="*/ 83 w 97"/>
                <a:gd name="T15" fmla="*/ 23 h 91"/>
                <a:gd name="T16" fmla="*/ 73 w 97"/>
                <a:gd name="T17" fmla="*/ 40 h 91"/>
                <a:gd name="T18" fmla="*/ 67 w 97"/>
                <a:gd name="T19" fmla="*/ 33 h 91"/>
                <a:gd name="T20" fmla="*/ 61 w 97"/>
                <a:gd name="T21" fmla="*/ 51 h 91"/>
                <a:gd name="T22" fmla="*/ 51 w 97"/>
                <a:gd name="T23" fmla="*/ 45 h 91"/>
                <a:gd name="T24" fmla="*/ 41 w 97"/>
                <a:gd name="T25" fmla="*/ 45 h 91"/>
                <a:gd name="T26" fmla="*/ 74 w 97"/>
                <a:gd name="T27" fmla="*/ 86 h 91"/>
                <a:gd name="T28" fmla="*/ 43 w 97"/>
                <a:gd name="T29" fmla="*/ 91 h 91"/>
                <a:gd name="T30" fmla="*/ 63 w 97"/>
                <a:gd name="T31" fmla="*/ 68 h 91"/>
                <a:gd name="T32" fmla="*/ 97 w 97"/>
                <a:gd name="T33" fmla="*/ 68 h 91"/>
                <a:gd name="T34" fmla="*/ 97 w 97"/>
                <a:gd name="T35" fmla="*/ 6 h 91"/>
                <a:gd name="T36" fmla="*/ 93 w 97"/>
                <a:gd name="T37" fmla="*/ 3 h 91"/>
                <a:gd name="T38" fmla="*/ 34 w 97"/>
                <a:gd name="T39" fmla="*/ 9 h 91"/>
                <a:gd name="T40" fmla="*/ 90 w 97"/>
                <a:gd name="T41" fmla="*/ 61 h 91"/>
                <a:gd name="T42" fmla="*/ 36 w 97"/>
                <a:gd name="T43" fmla="*/ 68 h 91"/>
                <a:gd name="T44" fmla="*/ 54 w 97"/>
                <a:gd name="T45" fmla="*/ 84 h 91"/>
                <a:gd name="T46" fmla="*/ 63 w 97"/>
                <a:gd name="T47" fmla="*/ 68 h 91"/>
                <a:gd name="T48" fmla="*/ 7 w 97"/>
                <a:gd name="T49" fmla="*/ 55 h 91"/>
                <a:gd name="T50" fmla="*/ 14 w 97"/>
                <a:gd name="T51" fmla="*/ 91 h 91"/>
                <a:gd name="T52" fmla="*/ 20 w 97"/>
                <a:gd name="T53" fmla="*/ 60 h 91"/>
                <a:gd name="T54" fmla="*/ 31 w 97"/>
                <a:gd name="T55" fmla="*/ 91 h 91"/>
                <a:gd name="T56" fmla="*/ 28 w 97"/>
                <a:gd name="T57" fmla="*/ 33 h 91"/>
                <a:gd name="T58" fmla="*/ 55 w 97"/>
                <a:gd name="T59" fmla="*/ 24 h 91"/>
                <a:gd name="T60" fmla="*/ 20 w 97"/>
                <a:gd name="T61" fmla="*/ 23 h 91"/>
                <a:gd name="T62" fmla="*/ 19 w 97"/>
                <a:gd name="T63" fmla="*/ 27 h 91"/>
                <a:gd name="T64" fmla="*/ 18 w 97"/>
                <a:gd name="T65" fmla="*/ 47 h 91"/>
                <a:gd name="T66" fmla="*/ 18 w 97"/>
                <a:gd name="T67" fmla="*/ 47 h 91"/>
                <a:gd name="T68" fmla="*/ 18 w 97"/>
                <a:gd name="T69" fmla="*/ 47 h 91"/>
                <a:gd name="T70" fmla="*/ 16 w 97"/>
                <a:gd name="T71" fmla="*/ 27 h 91"/>
                <a:gd name="T72" fmla="*/ 16 w 97"/>
                <a:gd name="T73" fmla="*/ 23 h 91"/>
                <a:gd name="T74" fmla="*/ 0 w 97"/>
                <a:gd name="T75"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p:spPr>
          <p:txBody>
            <a:bodyPr vert="horz" wrap="square" lIns="68591" tIns="34295" rIns="68591" bIns="34295" numCol="1" anchor="t" anchorCtr="0" compatLnSpc="1"/>
            <a:lstStyle/>
            <a:p>
              <a:endParaRPr lang="zh-CN" altLang="en-US" sz="1350"/>
            </a:p>
          </p:txBody>
        </p:sp>
      </p:grpSp>
      <p:grpSp>
        <p:nvGrpSpPr>
          <p:cNvPr id="4" name="组合 3"/>
          <p:cNvGrpSpPr/>
          <p:nvPr/>
        </p:nvGrpSpPr>
        <p:grpSpPr>
          <a:xfrm>
            <a:off x="1478863" y="1867488"/>
            <a:ext cx="918161" cy="918159"/>
            <a:chOff x="1734969" y="2787385"/>
            <a:chExt cx="1224000" cy="1223998"/>
          </a:xfrm>
        </p:grpSpPr>
        <p:sp>
          <p:nvSpPr>
            <p:cNvPr id="27" name="椭圆 26"/>
            <p:cNvSpPr/>
            <p:nvPr/>
          </p:nvSpPr>
          <p:spPr>
            <a:xfrm>
              <a:off x="1734969"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Freeform 9"/>
            <p:cNvSpPr>
              <a:spLocks noEditPoints="1"/>
            </p:cNvSpPr>
            <p:nvPr/>
          </p:nvSpPr>
          <p:spPr bwMode="auto">
            <a:xfrm>
              <a:off x="1945451" y="3091502"/>
              <a:ext cx="803035" cy="615763"/>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68591" tIns="34295" rIns="68591" bIns="34295" numCol="1" anchor="t" anchorCtr="0" compatLnSpc="1"/>
            <a:lstStyle/>
            <a:p>
              <a:endParaRPr lang="zh-CN" altLang="en-US" sz="1350"/>
            </a:p>
          </p:txBody>
        </p:sp>
      </p:grpSp>
      <p:sp>
        <p:nvSpPr>
          <p:cNvPr id="13" name="TextBox 12"/>
          <p:cNvSpPr txBox="1"/>
          <p:nvPr/>
        </p:nvSpPr>
        <p:spPr>
          <a:xfrm>
            <a:off x="2064153" y="1975816"/>
            <a:ext cx="3925173" cy="52197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图像处理与深度学习</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5702935" y="1886585"/>
            <a:ext cx="1948815" cy="252730"/>
          </a:xfrm>
          <a:prstGeom prst="rect">
            <a:avLst/>
          </a:prstGeom>
          <a:noFill/>
        </p:spPr>
        <p:txBody>
          <a:bodyPr wrap="square" rtlCol="0">
            <a:spAutoFit/>
          </a:bodyPr>
          <a:lstStyle/>
          <a:p>
            <a:pPr algn="ctr"/>
            <a:r>
              <a:rPr lang="zh-CN" altLang="en-US" sz="1050" b="1" dirty="0">
                <a:solidFill>
                  <a:schemeClr val="accent1"/>
                </a:solidFill>
                <a:latin typeface="微软雅黑" panose="020B0503020204020204" pitchFamily="34" charset="-122"/>
                <a:ea typeface="微软雅黑" panose="020B0503020204020204" pitchFamily="34" charset="-122"/>
              </a:rPr>
              <a:t>聂笑盈</a:t>
            </a:r>
            <a:endParaRPr lang="zh-CN" altLang="en-US" sz="1050" b="1" dirty="0">
              <a:solidFill>
                <a:schemeClr val="accent1"/>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5740400" y="2133600"/>
            <a:ext cx="1915795" cy="245110"/>
          </a:xfrm>
          <a:prstGeom prst="rect">
            <a:avLst/>
          </a:prstGeom>
          <a:noFill/>
        </p:spPr>
        <p:txBody>
          <a:bodyPr wrap="square" rtlCol="0">
            <a:spAutoFit/>
          </a:bodyPr>
          <a:lstStyle/>
          <a:p>
            <a:pPr algn="ctr"/>
            <a:r>
              <a:rPr lang="zh-CN" altLang="en-US" sz="1000" b="1" smtClean="0">
                <a:solidFill>
                  <a:schemeClr val="accent1"/>
                </a:solidFill>
                <a:latin typeface="微软雅黑" panose="020B0503020204020204" pitchFamily="34" charset="-122"/>
                <a:ea typeface="微软雅黑" panose="020B0503020204020204" pitchFamily="34" charset="-122"/>
              </a:rPr>
              <a:t>北京林业大学</a:t>
            </a:r>
            <a:r>
              <a:rPr lang="en-US" altLang="zh-CN" sz="1000" b="1" smtClean="0">
                <a:solidFill>
                  <a:schemeClr val="accent1"/>
                </a:solidFill>
                <a:latin typeface="微软雅黑" panose="020B0503020204020204" pitchFamily="34" charset="-122"/>
                <a:ea typeface="微软雅黑" panose="020B0503020204020204" pitchFamily="34" charset="-122"/>
              </a:rPr>
              <a:t>  </a:t>
            </a:r>
            <a:r>
              <a:rPr lang="zh-CN" altLang="en-US" sz="1000" b="1" smtClean="0">
                <a:solidFill>
                  <a:schemeClr val="accent1"/>
                </a:solidFill>
                <a:latin typeface="微软雅黑" panose="020B0503020204020204" pitchFamily="34" charset="-122"/>
                <a:ea typeface="微软雅黑" panose="020B0503020204020204" pitchFamily="34" charset="-122"/>
              </a:rPr>
              <a:t>信息</a:t>
            </a:r>
            <a:r>
              <a:rPr lang="zh-CN" altLang="en-US" sz="1000" b="1" smtClean="0">
                <a:solidFill>
                  <a:schemeClr val="accent1"/>
                </a:solidFill>
                <a:latin typeface="微软雅黑" panose="020B0503020204020204" pitchFamily="34" charset="-122"/>
                <a:ea typeface="微软雅黑" panose="020B0503020204020204" pitchFamily="34" charset="-122"/>
              </a:rPr>
              <a:t>学院</a:t>
            </a:r>
            <a:endParaRPr lang="zh-CN" altLang="en-US" sz="1000" b="1" smtClean="0">
              <a:solidFill>
                <a:schemeClr val="accent1"/>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5702935" y="2391410"/>
            <a:ext cx="1976120" cy="245110"/>
          </a:xfrm>
          <a:prstGeom prst="rect">
            <a:avLst/>
          </a:prstGeom>
          <a:noFill/>
        </p:spPr>
        <p:txBody>
          <a:bodyPr wrap="square" rtlCol="0">
            <a:spAutoFit/>
          </a:bodyPr>
          <a:lstStyle/>
          <a:p>
            <a:pPr algn="ctr"/>
            <a:r>
              <a:rPr lang="zh-CN" altLang="en-US" sz="1000" b="1" dirty="0">
                <a:solidFill>
                  <a:schemeClr val="accent1"/>
                </a:solidFill>
                <a:latin typeface="微软雅黑" panose="020B0503020204020204" pitchFamily="34" charset="-122"/>
                <a:ea typeface="微软雅黑" panose="020B0503020204020204" pitchFamily="34" charset="-122"/>
              </a:rPr>
              <a:t>数字媒体</a:t>
            </a:r>
            <a:r>
              <a:rPr lang="zh-CN" altLang="en-US" sz="1000" b="1" dirty="0">
                <a:solidFill>
                  <a:schemeClr val="accent1"/>
                </a:solidFill>
                <a:latin typeface="微软雅黑" panose="020B0503020204020204" pitchFamily="34" charset="-122"/>
                <a:ea typeface="微软雅黑" panose="020B0503020204020204" pitchFamily="34" charset="-122"/>
              </a:rPr>
              <a:t>教研室</a:t>
            </a:r>
            <a:endParaRPr lang="zh-CN" altLang="en-US" sz="1000" b="1" dirty="0">
              <a:solidFill>
                <a:schemeClr val="accent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78503" y="2961946"/>
            <a:ext cx="1454369" cy="2181554"/>
          </a:xfrm>
          <a:prstGeom prst="rect">
            <a:avLst/>
          </a:prstGeom>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6519" y="246527"/>
            <a:ext cx="1858213" cy="1354561"/>
          </a:xfrm>
          <a:prstGeom prst="rect">
            <a:avLst/>
          </a:prstGeom>
        </p:spPr>
      </p:pic>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491" y="514577"/>
            <a:ext cx="4004441" cy="920828"/>
          </a:xfrm>
          <a:prstGeom prst="rect">
            <a:avLst/>
          </a:prstGeom>
        </p:spPr>
      </p:pic>
      <p:pic>
        <p:nvPicPr>
          <p:cNvPr id="25" name="图片 24"/>
          <p:cNvPicPr>
            <a:picLocks noChangeAspect="1"/>
          </p:cNvPicPr>
          <p:nvPr/>
        </p:nvPicPr>
        <p:blipFill>
          <a:blip r:embed="rId4"/>
          <a:stretch>
            <a:fillRect/>
          </a:stretch>
        </p:blipFill>
        <p:spPr>
          <a:xfrm>
            <a:off x="1406850" y="3596860"/>
            <a:ext cx="5017499" cy="11129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53" presetClass="entr" presetSubtype="16"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par>
                                <p:cTn id="16" presetID="53" presetClass="entr" presetSubtype="16" fill="hold"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8430" y="1182370"/>
            <a:ext cx="8904605" cy="3263265"/>
          </a:xfrm>
        </p:spPr>
        <p:txBody>
          <a:bodyPr>
            <a:noAutofit/>
          </a:bodyPr>
          <a:lstStyle/>
          <a:p>
            <a:pPr>
              <a:lnSpc>
                <a:spcPct val="130000"/>
              </a:lnSpc>
              <a:buFont typeface="Wingdings" panose="05000000000000000000" charset="0"/>
              <a:buChar char="ü"/>
            </a:pPr>
            <a:r>
              <a:rPr sz="1600" dirty="0">
                <a:latin typeface="微软雅黑" panose="020B0503020204020204" pitchFamily="34" charset="-122"/>
                <a:ea typeface="微软雅黑" panose="020B0503020204020204" pitchFamily="34" charset="-122"/>
                <a:cs typeface="微软雅黑" panose="020B0503020204020204" pitchFamily="34" charset="-122"/>
              </a:rPr>
              <a:t>ImageNet项目是一个用于视觉对象识别软件研究的大型可视化数据库</a:t>
            </a:r>
            <a:endParaRPr sz="1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buFont typeface="Wingdings" panose="05000000000000000000" charset="0"/>
              <a:buChar char="ü"/>
            </a:pPr>
            <a:r>
              <a:rPr sz="1600" dirty="0">
                <a:latin typeface="微软雅黑" panose="020B0503020204020204" pitchFamily="34" charset="-122"/>
                <a:ea typeface="微软雅黑" panose="020B0503020204020204" pitchFamily="34" charset="-122"/>
                <a:cs typeface="微软雅黑" panose="020B0503020204020204" pitchFamily="34" charset="-122"/>
              </a:rPr>
              <a:t>超过1400万的图像URL被ImageNet手动注释，以指示图片中的对象</a:t>
            </a:r>
            <a:endParaRPr sz="1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buFont typeface="Wingdings" panose="05000000000000000000" charset="0"/>
              <a:buChar char="ü"/>
            </a:pPr>
            <a:r>
              <a:rPr sz="1600" dirty="0">
                <a:latin typeface="微软雅黑" panose="020B0503020204020204" pitchFamily="34" charset="-122"/>
                <a:ea typeface="微软雅黑" panose="020B0503020204020204" pitchFamily="34" charset="-122"/>
                <a:cs typeface="微软雅黑" panose="020B0503020204020204" pitchFamily="34" charset="-122"/>
              </a:rPr>
              <a:t>在至少一百万个图像中，还提供了边界框</a:t>
            </a:r>
            <a:endParaRPr sz="1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buFont typeface="Wingdings" panose="05000000000000000000" charset="0"/>
              <a:buChar char="ü"/>
            </a:pPr>
            <a:r>
              <a:rPr sz="1600" dirty="0">
                <a:latin typeface="微软雅黑" panose="020B0503020204020204" pitchFamily="34" charset="-122"/>
                <a:ea typeface="微软雅黑" panose="020B0503020204020204" pitchFamily="34" charset="-122"/>
                <a:cs typeface="微软雅黑" panose="020B0503020204020204" pitchFamily="34" charset="-122"/>
              </a:rPr>
              <a:t>ImageNet包含2万多个类别</a:t>
            </a:r>
            <a:r>
              <a:rPr lang="zh-CN" sz="1600" dirty="0">
                <a:latin typeface="微软雅黑" panose="020B0503020204020204" pitchFamily="34" charset="-122"/>
                <a:ea typeface="微软雅黑" panose="020B0503020204020204" pitchFamily="34" charset="-122"/>
                <a:cs typeface="微软雅黑" panose="020B0503020204020204" pitchFamily="34" charset="-122"/>
              </a:rPr>
              <a:t>：</a:t>
            </a:r>
            <a:r>
              <a:rPr sz="1600" dirty="0">
                <a:latin typeface="微软雅黑" panose="020B0503020204020204" pitchFamily="34" charset="-122"/>
                <a:ea typeface="微软雅黑" panose="020B0503020204020204" pitchFamily="34" charset="-122"/>
                <a:cs typeface="微软雅黑" panose="020B0503020204020204" pitchFamily="34" charset="-122"/>
              </a:rPr>
              <a:t>一个典型的类别，如“气球”或“草莓”，包含数百个图像。第三方图像URL的注释数据库可以直接从ImageNet免费获得;但是，实际的图像不属于ImageNet</a:t>
            </a:r>
            <a:endParaRPr sz="1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buFont typeface="Wingdings" panose="05000000000000000000" charset="0"/>
              <a:buChar char="ü"/>
            </a:pPr>
            <a:r>
              <a:rPr sz="1600" dirty="0">
                <a:latin typeface="微软雅黑" panose="020B0503020204020204" pitchFamily="34" charset="-122"/>
                <a:ea typeface="微软雅黑" panose="020B0503020204020204" pitchFamily="34" charset="-122"/>
                <a:cs typeface="微软雅黑" panose="020B0503020204020204" pitchFamily="34" charset="-122"/>
              </a:rPr>
              <a:t>自2010年以来，ImageNet项目每年举办一次软件比赛，即ImageNet大规模视觉识别挑战赛（ILSVRC），软件程序竞相正确分类检测物体和场景</a:t>
            </a:r>
            <a:endParaRPr sz="1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buFont typeface="Wingdings" panose="05000000000000000000" charset="0"/>
              <a:buChar char="ü"/>
            </a:pPr>
            <a:r>
              <a:rPr sz="1600" dirty="0">
                <a:latin typeface="微软雅黑" panose="020B0503020204020204" pitchFamily="34" charset="-122"/>
                <a:ea typeface="微软雅黑" panose="020B0503020204020204" pitchFamily="34" charset="-122"/>
                <a:cs typeface="微软雅黑" panose="020B0503020204020204" pitchFamily="34" charset="-122"/>
              </a:rPr>
              <a:t> ImageNet挑战使用了一个“修剪”的1000个非重叠类的列表</a:t>
            </a:r>
            <a:endParaRPr sz="1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buFont typeface="Wingdings" panose="05000000000000000000" charset="0"/>
              <a:buChar char="ü"/>
            </a:pPr>
            <a:r>
              <a:rPr sz="1600" dirty="0">
                <a:latin typeface="微软雅黑" panose="020B0503020204020204" pitchFamily="34" charset="-122"/>
                <a:ea typeface="微软雅黑" panose="020B0503020204020204" pitchFamily="34" charset="-122"/>
                <a:cs typeface="微软雅黑" panose="020B0503020204020204" pitchFamily="34" charset="-122"/>
              </a:rPr>
              <a:t>2012年在解决ImageNet挑战方面取得了巨大的突破，被广泛认为是2010年的深度学习革命的开始。</a:t>
            </a:r>
            <a:endParaRPr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1619250" y="273685"/>
            <a:ext cx="6896100"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ImageNet</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1"/>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2"/>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3747770" y="273685"/>
            <a:ext cx="4572000" cy="275590"/>
          </a:xfrm>
          <a:prstGeom prst="rect">
            <a:avLst/>
          </a:prstGeom>
          <a:noFill/>
        </p:spPr>
        <p:txBody>
          <a:bodyPr wrap="square" rtlCol="0" anchor="t">
            <a:spAutoFit/>
          </a:bodyPr>
          <a:p>
            <a:r>
              <a:rPr lang="en-US" altLang="zh-CN" sz="1200" dirty="0">
                <a:sym typeface="+mn-ea"/>
                <a:hlinkClick r:id="rId3" tooltip="" action="ppaction://hlinkfile"/>
              </a:rPr>
              <a:t>https://blog.csdn.net/weixin_42010722/article/details/120199613</a:t>
            </a:r>
            <a:endParaRPr lang="en-US" altLang="zh-CN" sz="1200" dirty="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09454" y="1182211"/>
            <a:ext cx="7886700" cy="3263504"/>
          </a:xfrm>
        </p:spPr>
        <p:txBody>
          <a:bodyPr>
            <a:norm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1400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万</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图片，涵盖</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万多个类别，有类别标注</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超过一百万个图片中有边界框标注</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数据集大小：</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1TB</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下载地址：</a:t>
            </a:r>
            <a:r>
              <a:rPr lang="en-US" altLang="zh-CN" dirty="0">
                <a:latin typeface="微软雅黑" panose="020B0503020204020204" pitchFamily="34" charset="-122"/>
                <a:ea typeface="微软雅黑" panose="020B0503020204020204" pitchFamily="34" charset="-122"/>
                <a:cs typeface="微软雅黑" panose="020B0503020204020204" pitchFamily="34" charset="-122"/>
                <a:hlinkClick r:id="rId1" action="ppaction://hlinkfile"/>
              </a:rPr>
              <a:t>https://image-net.org/</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对应的竞赛：</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ILSVRC</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2010-2017</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1619250" y="273685"/>
            <a:ext cx="6896100"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ImageNet</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105" name="图片 104"/>
          <p:cNvPicPr/>
          <p:nvPr/>
        </p:nvPicPr>
        <p:blipFill>
          <a:blip r:embed="rId2"/>
          <a:stretch>
            <a:fillRect/>
          </a:stretch>
        </p:blipFill>
        <p:spPr>
          <a:xfrm>
            <a:off x="1245870" y="3083560"/>
            <a:ext cx="6546850" cy="1847850"/>
          </a:xfrm>
          <a:prstGeom prst="rect">
            <a:avLst/>
          </a:prstGeom>
          <a:noFill/>
          <a:ln w="9525">
            <a:noFill/>
          </a:ln>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3"/>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4"/>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常用：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ISLVRC 2012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子数据集</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训练集：</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1,281,167</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张图片</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标签</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验证集：</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50,000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张图片</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标签</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测试集：</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100,000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张图片</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1156970" y="273685"/>
            <a:ext cx="7358380"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ImageNet</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34807" y="0"/>
            <a:ext cx="3209192" cy="22999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9831" y="2607503"/>
            <a:ext cx="3464169" cy="231406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3"/>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4"/>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60020" y="1740535"/>
            <a:ext cx="8633460" cy="1861820"/>
          </a:xfrm>
        </p:spPr>
        <p:txBody>
          <a:bodyPr>
            <a:noAutofit/>
          </a:bodyPr>
          <a:lstStyle/>
          <a:p>
            <a:pPr>
              <a:lnSpc>
                <a:spcPct val="110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PASCAL VOC挑战赛 （The PASCAL Visual Object Classes ）是一个世界级的计算机视觉挑战赛，PASCAL全称：Pattern Analysis, Statical Modeling and Computational Learning，是一个由欧盟资助的网络组织。PASCAL VOC挑战赛主要包括以下几类：图像分类(Object Classification)，目标检测(Object Detection)，目标分割(Object Segmentation)，行为识别(Action Classification) 等。</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1181100" y="273685"/>
            <a:ext cx="7334250" cy="70485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PASCAL VOC（Visual Object Classes ）</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1"/>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2"/>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4695825" y="858520"/>
            <a:ext cx="4271645" cy="275590"/>
          </a:xfrm>
          <a:prstGeom prst="rect">
            <a:avLst/>
          </a:prstGeom>
          <a:noFill/>
        </p:spPr>
        <p:txBody>
          <a:bodyPr wrap="square" rtlCol="0" anchor="t">
            <a:spAutoFit/>
          </a:bodyPr>
          <a:p>
            <a:r>
              <a:rPr lang="zh-CN" altLang="en-US" sz="1200">
                <a:hlinkClick r:id="rId3" tooltip="" action="ppaction://hlinkfile"/>
              </a:rPr>
              <a:t>https://blog.csdn.net/qq_37541097/article/details/115787033</a:t>
            </a:r>
            <a:endParaRPr lang="zh-CN" altLang="en-US" sz="1200">
              <a:hlinkClick r:id="rId3" tooltip="" action="ppaction://hlinkfile"/>
            </a:endParaRPr>
          </a:p>
        </p:txBody>
      </p:sp>
      <p:sp>
        <p:nvSpPr>
          <p:cNvPr id="5" name="文本框 4"/>
          <p:cNvSpPr txBox="1"/>
          <p:nvPr/>
        </p:nvSpPr>
        <p:spPr>
          <a:xfrm>
            <a:off x="4762500" y="1163320"/>
            <a:ext cx="3943350" cy="275590"/>
          </a:xfrm>
          <a:prstGeom prst="rect">
            <a:avLst/>
          </a:prstGeom>
          <a:noFill/>
        </p:spPr>
        <p:txBody>
          <a:bodyPr wrap="square" rtlCol="0" anchor="t">
            <a:spAutoFit/>
          </a:bodyPr>
          <a:p>
            <a:r>
              <a:rPr lang="en-US" altLang="zh-CN" sz="1200" dirty="0">
                <a:sym typeface="+mn-ea"/>
                <a:hlinkClick r:id="rId4" tooltip="" action="ppaction://hlinkfile"/>
              </a:rPr>
              <a:t>https://blog.csdn.net/u013832707/article/details/80060327</a:t>
            </a:r>
            <a:endParaRPr lang="en-US" altLang="zh-CN" sz="1200" dirty="0">
              <a:sym typeface="+mn-ea"/>
            </a:endParaRPr>
          </a:p>
        </p:txBody>
      </p:sp>
      <p:sp>
        <p:nvSpPr>
          <p:cNvPr id="6" name="文本框 5"/>
          <p:cNvSpPr txBox="1"/>
          <p:nvPr/>
        </p:nvSpPr>
        <p:spPr>
          <a:xfrm>
            <a:off x="4796155" y="1468120"/>
            <a:ext cx="4572000" cy="275590"/>
          </a:xfrm>
          <a:prstGeom prst="rect">
            <a:avLst/>
          </a:prstGeom>
          <a:noFill/>
        </p:spPr>
        <p:txBody>
          <a:bodyPr wrap="square" rtlCol="0" anchor="t">
            <a:spAutoFit/>
          </a:bodyPr>
          <a:p>
            <a:r>
              <a:rPr lang="zh-CN" altLang="en-US" sz="1200">
                <a:hlinkClick r:id="rId5" tooltip="" action="ppaction://hlinkfile"/>
              </a:rPr>
              <a:t>https://blog.csdn.net/zhangjunbob/article/details/52769381</a:t>
            </a:r>
            <a:endParaRPr lang="zh-CN" altLang="en-US" sz="12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74015" y="945515"/>
            <a:ext cx="8633460" cy="4123690"/>
          </a:xfrm>
        </p:spPr>
        <p:txBody>
          <a:bodyPr>
            <a:noAutofit/>
          </a:bodyPr>
          <a:lstStyle/>
          <a:p>
            <a:pPr>
              <a:lnSpc>
                <a:spcPct val="110000"/>
              </a:lnSpc>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PASCAL</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的全称是</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P</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attern </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A</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nalysis, </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S</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tatistical Modelling and </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C</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omputational </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L</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earning</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目录结构</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Main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20</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个类别的图像：人类；动物（鸟、猫、牛、狗、马、羊）；交通工具（飞机、自行车、船、公共汽车、小轿车、摩托车、火车）；室内（瓶子、椅子、餐桌、盆栽植物、沙发、电视）</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Action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人的动作图像，如</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running, jumping</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等</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Layout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人体部位的图像：人的</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rPr>
              <a:t>head, hand, feet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等</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Aementation</a:t>
            </a:r>
            <a:r>
              <a:rPr lang="zh-CN" altLang="en-US" sz="1400" dirty="0" err="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可用于分割训练的数据</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图片的像素尺寸大小不一，横向图尺寸大约</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500*375</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左右，纵向图尺寸大约</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375*500</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左右</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数据集大小：</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2GB</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下载地址：</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hlinkClick r:id="rId1"/>
              </a:rPr>
              <a:t>http://host.robots.ox.ac.uk/pascal/VOC/voc2012/index.html</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对应的竞赛：</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Pascal VOC Challenges 2005-2012</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PASCAL VOC挑战赛是视觉对象的分类识别和检测的一个基准测试，提供了检测算法和学习性能的标准图像注释数据集和标准的评估系统</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1181100" y="273685"/>
            <a:ext cx="7334250" cy="70485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PASCAL VOC（Visual Object Classes ）</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fade">
                                      <p:cBhvr>
                                        <p:cTn id="37" dur="500"/>
                                        <p:tgtEl>
                                          <p:spTgt spid="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Effect transition="in" filter="fade">
                                      <p:cBhvr>
                                        <p:cTn id="42" dur="500"/>
                                        <p:tgtEl>
                                          <p:spTgt spid="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animEffect transition="in" filter="fade">
                                      <p:cBhvr>
                                        <p:cTn id="47" dur="500"/>
                                        <p:tgtEl>
                                          <p:spTgt spid="2">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xEl>
                                              <p:pRg st="10" end="10"/>
                                            </p:txEl>
                                          </p:spTgt>
                                        </p:tgtEl>
                                        <p:attrNameLst>
                                          <p:attrName>style.visibility</p:attrName>
                                        </p:attrNameLst>
                                      </p:cBhvr>
                                      <p:to>
                                        <p:strVal val="visible"/>
                                      </p:to>
                                    </p:set>
                                    <p:animEffect transition="in" filter="fade">
                                      <p:cBhvr>
                                        <p:cTn id="52"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61925" y="1124585"/>
            <a:ext cx="8568690" cy="2959735"/>
          </a:xfrm>
        </p:spPr>
        <p:txBody>
          <a:bodyPr>
            <a:noAutofit/>
          </a:bodyPr>
          <a:lstStyle/>
          <a:p>
            <a:pPr>
              <a:lnSpc>
                <a:spcPct val="120000"/>
              </a:lnSpc>
            </a:pPr>
            <a:r>
              <a:rPr lang="zh-CN" altLang="en-US" sz="2000" dirty="0" smtClean="0">
                <a:latin typeface="微软雅黑" panose="020B0503020204020204" pitchFamily="34" charset="-122"/>
                <a:ea typeface="微软雅黑" panose="020B0503020204020204" pitchFamily="34" charset="-122"/>
              </a:rPr>
              <a:t>数据集以scene understanding为目标，主要从复杂的日常场景中截取</a:t>
            </a:r>
            <a:endParaRPr lang="zh-CN" altLang="en-US" sz="2000" dirty="0" smtClean="0">
              <a:latin typeface="微软雅黑" panose="020B0503020204020204" pitchFamily="34" charset="-122"/>
              <a:ea typeface="微软雅黑" panose="020B0503020204020204" pitchFamily="34" charset="-122"/>
            </a:endParaRPr>
          </a:p>
          <a:p>
            <a:pPr>
              <a:lnSpc>
                <a:spcPct val="120000"/>
              </a:lnSpc>
            </a:pPr>
            <a:r>
              <a:rPr lang="zh-CN" altLang="en-US" sz="2000" dirty="0" smtClean="0">
                <a:latin typeface="微软雅黑" panose="020B0503020204020204" pitchFamily="34" charset="-122"/>
                <a:ea typeface="微软雅黑" panose="020B0503020204020204" pitchFamily="34" charset="-122"/>
              </a:rPr>
              <a:t>目前为止有语义分割的最大数据集</a:t>
            </a:r>
            <a:endParaRPr lang="zh-CN" altLang="en-US" sz="2000" dirty="0" smtClean="0">
              <a:latin typeface="微软雅黑" panose="020B0503020204020204" pitchFamily="34" charset="-122"/>
              <a:ea typeface="微软雅黑" panose="020B0503020204020204" pitchFamily="34" charset="-122"/>
            </a:endParaRPr>
          </a:p>
          <a:p>
            <a:pPr>
              <a:lnSpc>
                <a:spcPct val="120000"/>
              </a:lnSpc>
            </a:pPr>
            <a:r>
              <a:rPr lang="zh-CN" altLang="en-US" sz="2000" dirty="0" smtClean="0">
                <a:latin typeface="微软雅黑" panose="020B0503020204020204" pitchFamily="34" charset="-122"/>
                <a:ea typeface="微软雅黑" panose="020B0503020204020204" pitchFamily="34" charset="-122"/>
              </a:rPr>
              <a:t>91个类别，33 万张图片，250万个标注</a:t>
            </a:r>
            <a:endParaRPr lang="zh-CN" altLang="en-US" sz="2000" dirty="0" smtClean="0">
              <a:latin typeface="微软雅黑" panose="020B0503020204020204" pitchFamily="34" charset="-122"/>
              <a:ea typeface="微软雅黑" panose="020B0503020204020204" pitchFamily="34" charset="-122"/>
            </a:endParaRPr>
          </a:p>
          <a:p>
            <a:pPr>
              <a:lnSpc>
                <a:spcPct val="120000"/>
              </a:lnSpc>
            </a:pPr>
            <a:r>
              <a:rPr lang="zh-CN" altLang="en-US" sz="2000" dirty="0" smtClean="0">
                <a:latin typeface="微软雅黑" panose="020B0503020204020204" pitchFamily="34" charset="-122"/>
                <a:ea typeface="微软雅黑" panose="020B0503020204020204" pitchFamily="34" charset="-122"/>
              </a:rPr>
              <a:t>数据集大小：40GB</a:t>
            </a:r>
            <a:endParaRPr lang="zh-CN" altLang="en-US" sz="2000" dirty="0" smtClean="0">
              <a:latin typeface="微软雅黑" panose="020B0503020204020204" pitchFamily="34" charset="-122"/>
              <a:ea typeface="微软雅黑" panose="020B0503020204020204" pitchFamily="34" charset="-122"/>
            </a:endParaRPr>
          </a:p>
          <a:p>
            <a:pPr>
              <a:lnSpc>
                <a:spcPct val="120000"/>
              </a:lnSpc>
            </a:pPr>
            <a:r>
              <a:rPr lang="zh-CN" altLang="en-US" sz="2000" dirty="0" smtClean="0">
                <a:latin typeface="微软雅黑" panose="020B0503020204020204" pitchFamily="34" charset="-122"/>
                <a:ea typeface="微软雅黑" panose="020B0503020204020204" pitchFamily="34" charset="-122"/>
              </a:rPr>
              <a:t>下载地址：</a:t>
            </a:r>
            <a:r>
              <a:rPr lang="zh-CN" altLang="en-US" sz="2000" dirty="0" smtClean="0">
                <a:latin typeface="微软雅黑" panose="020B0503020204020204" pitchFamily="34" charset="-122"/>
                <a:ea typeface="微软雅黑" panose="020B0503020204020204" pitchFamily="34" charset="-122"/>
                <a:hlinkClick r:id="rId1"/>
              </a:rPr>
              <a:t>http://mscoco.org/</a:t>
            </a:r>
            <a:endParaRPr lang="zh-CN" altLang="en-US" sz="2000" dirty="0" smtClean="0">
              <a:latin typeface="微软雅黑" panose="020B0503020204020204" pitchFamily="34" charset="-122"/>
              <a:ea typeface="微软雅黑" panose="020B0503020204020204" pitchFamily="34" charset="-122"/>
            </a:endParaRPr>
          </a:p>
          <a:p>
            <a:pPr>
              <a:lnSpc>
                <a:spcPct val="120000"/>
              </a:lnSpc>
            </a:pPr>
            <a:r>
              <a:rPr lang="zh-CN" altLang="en-US" sz="2000" dirty="0" smtClean="0">
                <a:latin typeface="微软雅黑" panose="020B0503020204020204" pitchFamily="34" charset="-122"/>
                <a:ea typeface="微软雅黑" panose="020B0503020204020204" pitchFamily="34" charset="-122"/>
              </a:rPr>
              <a:t>对应的竞赛：COCO Challenge</a:t>
            </a:r>
            <a:endParaRPr lang="zh-CN" altLang="en-US" sz="2000" dirty="0" smtClean="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a:xfrm>
            <a:off x="1561465" y="123825"/>
            <a:ext cx="7169150" cy="658495"/>
          </a:xfrm>
        </p:spPr>
        <p:txBody>
          <a:bodyPr>
            <a:normAutofit fontScale="90000"/>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COCO (Microsoft Common Objects in Context)</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7655" y="3280410"/>
            <a:ext cx="4924425" cy="149606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3"/>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4"/>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4572000" y="634365"/>
            <a:ext cx="4572000" cy="275590"/>
          </a:xfrm>
          <a:prstGeom prst="rect">
            <a:avLst/>
          </a:prstGeom>
          <a:noFill/>
        </p:spPr>
        <p:txBody>
          <a:bodyPr wrap="square" rtlCol="0" anchor="t">
            <a:spAutoFit/>
          </a:bodyPr>
          <a:p>
            <a:r>
              <a:rPr lang="en-US" altLang="zh-CN" sz="1200" dirty="0">
                <a:sym typeface="+mn-ea"/>
                <a:hlinkClick r:id="rId5" tooltip="" action="ppaction://hlinkfile"/>
              </a:rPr>
              <a:t>https://blog.csdn.net/qq_41185868/article/details/82939959</a:t>
            </a:r>
            <a:endParaRPr lang="en-US" altLang="zh-CN" sz="1200" dirty="0">
              <a:sym typeface="+mn-ea"/>
            </a:endParaRPr>
          </a:p>
        </p:txBody>
      </p:sp>
      <p:sp>
        <p:nvSpPr>
          <p:cNvPr id="5" name="文本框 4"/>
          <p:cNvSpPr txBox="1"/>
          <p:nvPr/>
        </p:nvSpPr>
        <p:spPr>
          <a:xfrm>
            <a:off x="4648200" y="890270"/>
            <a:ext cx="4572000" cy="275590"/>
          </a:xfrm>
          <a:prstGeom prst="rect">
            <a:avLst/>
          </a:prstGeom>
          <a:noFill/>
        </p:spPr>
        <p:txBody>
          <a:bodyPr wrap="square" rtlCol="0" anchor="t">
            <a:spAutoFit/>
          </a:bodyPr>
          <a:p>
            <a:r>
              <a:rPr lang="zh-CN" altLang="en-US" sz="1200">
                <a:hlinkClick r:id="rId6" tooltip="" action="ppaction://hlinkfile"/>
              </a:rPr>
              <a:t>https://blog.csdn.net/ai_faker/article/details/106963238</a:t>
            </a:r>
            <a:endParaRPr lang="zh-CN"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37636" y="863441"/>
            <a:ext cx="8830628" cy="2867025"/>
          </a:xfrm>
        </p:spPr>
        <p:txBody>
          <a:bodyPr>
            <a:noAutofit/>
          </a:bodyPr>
          <a:lstStyle/>
          <a:p>
            <a:pPr>
              <a:lnSpc>
                <a:spcPct val="140000"/>
              </a:lnSpc>
            </a:pPr>
            <a:r>
              <a:rPr lang="zh-CN" altLang="en-US" sz="2000" dirty="0" smtClean="0">
                <a:latin typeface="微软雅黑" panose="020B0503020204020204" pitchFamily="34" charset="-122"/>
                <a:ea typeface="微软雅黑" panose="020B0503020204020204" pitchFamily="34" charset="-122"/>
              </a:rPr>
              <a:t>具权威的人脸检测评测平台之一</a:t>
            </a:r>
            <a:endParaRPr lang="zh-CN" altLang="en-US" sz="2000" dirty="0" smtClean="0">
              <a:latin typeface="微软雅黑" panose="020B0503020204020204" pitchFamily="34" charset="-122"/>
              <a:ea typeface="微软雅黑" panose="020B0503020204020204" pitchFamily="34" charset="-122"/>
            </a:endParaRPr>
          </a:p>
          <a:p>
            <a:pPr>
              <a:lnSpc>
                <a:spcPct val="140000"/>
              </a:lnSpc>
            </a:pPr>
            <a:r>
              <a:rPr lang="zh-CN" altLang="en-US" sz="2000" dirty="0" smtClean="0">
                <a:latin typeface="微软雅黑" panose="020B0503020204020204" pitchFamily="34" charset="-122"/>
                <a:ea typeface="微软雅黑" panose="020B0503020204020204" pitchFamily="34" charset="-122"/>
              </a:rPr>
              <a:t>包含2845张图片，共有5171个人脸</a:t>
            </a:r>
            <a:endParaRPr lang="zh-CN" altLang="en-US" sz="2000" dirty="0" smtClean="0">
              <a:latin typeface="微软雅黑" panose="020B0503020204020204" pitchFamily="34" charset="-122"/>
              <a:ea typeface="微软雅黑" panose="020B0503020204020204" pitchFamily="34" charset="-122"/>
            </a:endParaRPr>
          </a:p>
          <a:p>
            <a:pPr>
              <a:lnSpc>
                <a:spcPct val="140000"/>
              </a:lnSpc>
            </a:pPr>
            <a:r>
              <a:rPr lang="zh-CN" altLang="en-US" sz="2000" dirty="0" smtClean="0">
                <a:latin typeface="微软雅黑" panose="020B0503020204020204" pitchFamily="34" charset="-122"/>
                <a:ea typeface="微软雅黑" panose="020B0503020204020204" pitchFamily="34" charset="-122"/>
              </a:rPr>
              <a:t>测试集范围包括：不同姿势、不同分辨率、旋转和遮挡等图片，同时包括灰度图和彩色图，标准的人脸标注区域为椭圆形。该数据集的图片来自于美联社和路透社新闻报道图片，并删除了重复图片。</a:t>
            </a:r>
            <a:endParaRPr lang="zh-CN" altLang="en-US" sz="2000" dirty="0" smtClean="0">
              <a:latin typeface="微软雅黑" panose="020B0503020204020204" pitchFamily="34" charset="-122"/>
              <a:ea typeface="微软雅黑" panose="020B0503020204020204" pitchFamily="34" charset="-122"/>
            </a:endParaRPr>
          </a:p>
          <a:p>
            <a:pPr>
              <a:lnSpc>
                <a:spcPct val="140000"/>
              </a:lnSpc>
            </a:pPr>
            <a:r>
              <a:rPr lang="zh-CN" altLang="en-US" sz="2000" dirty="0" smtClean="0">
                <a:latin typeface="微软雅黑" panose="020B0503020204020204" pitchFamily="34" charset="-122"/>
                <a:ea typeface="微软雅黑" panose="020B0503020204020204" pitchFamily="34" charset="-122"/>
              </a:rPr>
              <a:t>标准的人脸标注区域为椭圆形</a:t>
            </a:r>
            <a:endParaRPr lang="zh-CN" altLang="en-US" sz="2000" dirty="0" smtClean="0">
              <a:latin typeface="微软雅黑" panose="020B0503020204020204" pitchFamily="34" charset="-122"/>
              <a:ea typeface="微软雅黑" panose="020B0503020204020204" pitchFamily="34" charset="-122"/>
            </a:endParaRPr>
          </a:p>
          <a:p>
            <a:pPr>
              <a:lnSpc>
                <a:spcPct val="140000"/>
              </a:lnSpc>
            </a:pPr>
            <a:r>
              <a:rPr lang="zh-CN" altLang="en-US" sz="2000" dirty="0" smtClean="0">
                <a:latin typeface="微软雅黑" panose="020B0503020204020204" pitchFamily="34" charset="-122"/>
                <a:ea typeface="微软雅黑" panose="020B0503020204020204" pitchFamily="34" charset="-122"/>
              </a:rPr>
              <a:t>数据集大小：550MB</a:t>
            </a:r>
            <a:endParaRPr lang="zh-CN" altLang="en-US" sz="2000" dirty="0" smtClean="0">
              <a:latin typeface="微软雅黑" panose="020B0503020204020204" pitchFamily="34" charset="-122"/>
              <a:ea typeface="微软雅黑" panose="020B0503020204020204" pitchFamily="34" charset="-122"/>
            </a:endParaRPr>
          </a:p>
          <a:p>
            <a:pPr>
              <a:lnSpc>
                <a:spcPct val="140000"/>
              </a:lnSpc>
            </a:pPr>
            <a:r>
              <a:rPr lang="zh-CN" altLang="en-US" sz="2000" dirty="0" smtClean="0">
                <a:latin typeface="微软雅黑" panose="020B0503020204020204" pitchFamily="34" charset="-122"/>
                <a:ea typeface="微软雅黑" panose="020B0503020204020204" pitchFamily="34" charset="-122"/>
              </a:rPr>
              <a:t>下载地址：</a:t>
            </a:r>
            <a:r>
              <a:rPr lang="zh-CN" altLang="en-US" sz="2000" dirty="0" smtClean="0">
                <a:latin typeface="微软雅黑" panose="020B0503020204020204" pitchFamily="34" charset="-122"/>
                <a:ea typeface="微软雅黑" panose="020B0503020204020204" pitchFamily="34" charset="-122"/>
                <a:hlinkClick r:id="rId1"/>
              </a:rPr>
              <a:t>http://vis-www.cs.umass.edu/fddb/</a:t>
            </a:r>
            <a:endParaRPr lang="zh-CN" altLang="en-US" sz="2000" dirty="0" smtClean="0">
              <a:latin typeface="微软雅黑" panose="020B0503020204020204" pitchFamily="34" charset="-122"/>
              <a:ea typeface="微软雅黑" panose="020B0503020204020204" pitchFamily="34" charset="-122"/>
              <a:hlinkClick r:id="rId1"/>
            </a:endParaRPr>
          </a:p>
        </p:txBody>
      </p:sp>
      <p:sp>
        <p:nvSpPr>
          <p:cNvPr id="3" name="标题 2"/>
          <p:cNvSpPr>
            <a:spLocks noGrp="1"/>
          </p:cNvSpPr>
          <p:nvPr>
            <p:ph type="title"/>
          </p:nvPr>
        </p:nvSpPr>
        <p:spPr>
          <a:xfrm>
            <a:off x="1361440" y="231775"/>
            <a:ext cx="7519035" cy="658495"/>
          </a:xfrm>
        </p:spPr>
        <p:txBody>
          <a:bodyPr>
            <a:norm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FDDB (Face Detection Data Set and Benchmark)</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4098" name="Picture 2" descr="fddb-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4250" y="3337560"/>
            <a:ext cx="4135755" cy="112458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3"/>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4"/>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4914900" y="795020"/>
            <a:ext cx="4572000" cy="275590"/>
          </a:xfrm>
          <a:prstGeom prst="rect">
            <a:avLst/>
          </a:prstGeom>
          <a:noFill/>
        </p:spPr>
        <p:txBody>
          <a:bodyPr wrap="square" rtlCol="0" anchor="t">
            <a:spAutoFit/>
          </a:bodyPr>
          <a:p>
            <a:r>
              <a:rPr lang="zh-CN" altLang="en-US" sz="1200">
                <a:hlinkClick r:id="rId5" tooltip="" action="ppaction://hlinkfile"/>
              </a:rPr>
              <a:t>https://blog.csdn.net/weixin_42010722/article/details/120199613</a:t>
            </a:r>
            <a:endParaRPr lang="zh-CN" alt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28650" y="1121228"/>
            <a:ext cx="7886700" cy="3511494"/>
          </a:xfrm>
        </p:spPr>
        <p:txBody>
          <a:bodyPr>
            <a:noAutofit/>
          </a:bodyPr>
          <a:lstStyle/>
          <a:p>
            <a:pP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MNIST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，手写数字识别</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Fashion-MNIST</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CIFAR: CIFAR-10, CIFAR-100</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ImageNet</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PASCAL VOC</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COCO</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FDDB</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1188720" y="273906"/>
            <a:ext cx="7886700" cy="994397"/>
          </a:xfrm>
        </p:spPr>
        <p:txBody>
          <a:bodyPr>
            <a:normAutofit/>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深度学习图像</a:t>
            </a: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处理常用数据集</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21248" y="3981404"/>
            <a:ext cx="749300" cy="506730"/>
          </a:xfrm>
          <a:prstGeom prst="rect">
            <a:avLst/>
          </a:prstGeom>
          <a:noFill/>
        </p:spPr>
        <p:txBody>
          <a:bodyPr wrap="none" rtlCol="0">
            <a:spAutoFit/>
          </a:bodyPr>
          <a:lstStyle/>
          <a:p>
            <a:r>
              <a:rPr lang="en-US" altLang="zh-CN" sz="2700" b="1" dirty="0">
                <a:solidFill>
                  <a:srgbClr val="FF0000"/>
                </a:solidFill>
              </a:rPr>
              <a:t>40G</a:t>
            </a:r>
            <a:endParaRPr lang="zh-CN" altLang="en-US" sz="2700" b="1" dirty="0">
              <a:solidFill>
                <a:srgbClr val="FF0000"/>
              </a:solidFill>
            </a:endParaRPr>
          </a:p>
        </p:txBody>
      </p:sp>
      <p:sp>
        <p:nvSpPr>
          <p:cNvPr id="6" name="文本框 5"/>
          <p:cNvSpPr txBox="1"/>
          <p:nvPr/>
        </p:nvSpPr>
        <p:spPr>
          <a:xfrm>
            <a:off x="1950128" y="4525424"/>
            <a:ext cx="1004570" cy="506730"/>
          </a:xfrm>
          <a:prstGeom prst="rect">
            <a:avLst/>
          </a:prstGeom>
          <a:noFill/>
        </p:spPr>
        <p:txBody>
          <a:bodyPr wrap="none" rtlCol="0">
            <a:spAutoFit/>
          </a:bodyPr>
          <a:lstStyle/>
          <a:p>
            <a:r>
              <a:rPr lang="en-US" altLang="zh-CN" sz="2700" b="1" dirty="0">
                <a:solidFill>
                  <a:srgbClr val="FF0000"/>
                </a:solidFill>
              </a:rPr>
              <a:t>550M</a:t>
            </a:r>
            <a:endParaRPr lang="zh-CN" altLang="en-US" sz="2700" b="1" dirty="0">
              <a:solidFill>
                <a:srgbClr val="FF0000"/>
              </a:solidFill>
            </a:endParaRPr>
          </a:p>
        </p:txBody>
      </p:sp>
      <p:sp>
        <p:nvSpPr>
          <p:cNvPr id="7" name="文本框 6"/>
          <p:cNvSpPr txBox="1"/>
          <p:nvPr/>
        </p:nvSpPr>
        <p:spPr>
          <a:xfrm>
            <a:off x="2636285" y="3403436"/>
            <a:ext cx="575310" cy="506730"/>
          </a:xfrm>
          <a:prstGeom prst="rect">
            <a:avLst/>
          </a:prstGeom>
          <a:noFill/>
        </p:spPr>
        <p:txBody>
          <a:bodyPr wrap="none" rtlCol="0">
            <a:spAutoFit/>
          </a:bodyPr>
          <a:lstStyle/>
          <a:p>
            <a:r>
              <a:rPr lang="en-US" altLang="zh-CN" sz="2700" b="1" dirty="0">
                <a:solidFill>
                  <a:srgbClr val="FF0000"/>
                </a:solidFill>
              </a:rPr>
              <a:t>2G</a:t>
            </a:r>
            <a:endParaRPr lang="zh-CN" altLang="en-US" sz="2700" b="1" dirty="0">
              <a:solidFill>
                <a:srgbClr val="FF0000"/>
              </a:solidFill>
            </a:endParaRPr>
          </a:p>
        </p:txBody>
      </p:sp>
      <p:sp>
        <p:nvSpPr>
          <p:cNvPr id="8" name="文本框 7"/>
          <p:cNvSpPr txBox="1"/>
          <p:nvPr/>
        </p:nvSpPr>
        <p:spPr>
          <a:xfrm>
            <a:off x="2587011" y="2771262"/>
            <a:ext cx="526415" cy="506730"/>
          </a:xfrm>
          <a:prstGeom prst="rect">
            <a:avLst/>
          </a:prstGeom>
          <a:noFill/>
        </p:spPr>
        <p:txBody>
          <a:bodyPr wrap="none" rtlCol="0">
            <a:spAutoFit/>
          </a:bodyPr>
          <a:lstStyle/>
          <a:p>
            <a:r>
              <a:rPr lang="en-US" altLang="zh-CN" sz="2700" b="1" dirty="0">
                <a:solidFill>
                  <a:srgbClr val="FF0000"/>
                </a:solidFill>
              </a:rPr>
              <a:t>1T</a:t>
            </a:r>
            <a:endParaRPr lang="zh-CN" altLang="en-US" sz="2700" b="1" dirty="0">
              <a:solidFill>
                <a:srgbClr val="FF0000"/>
              </a:solidFill>
            </a:endParaRPr>
          </a:p>
        </p:txBody>
      </p:sp>
      <p:sp>
        <p:nvSpPr>
          <p:cNvPr id="9" name="文本框 8"/>
          <p:cNvSpPr txBox="1"/>
          <p:nvPr/>
        </p:nvSpPr>
        <p:spPr>
          <a:xfrm>
            <a:off x="4571855" y="2371050"/>
            <a:ext cx="1004570" cy="506730"/>
          </a:xfrm>
          <a:prstGeom prst="rect">
            <a:avLst/>
          </a:prstGeom>
          <a:noFill/>
        </p:spPr>
        <p:txBody>
          <a:bodyPr wrap="none" rtlCol="0">
            <a:spAutoFit/>
          </a:bodyPr>
          <a:lstStyle/>
          <a:p>
            <a:r>
              <a:rPr lang="en-US" altLang="zh-CN" sz="2700" b="1" dirty="0">
                <a:solidFill>
                  <a:srgbClr val="FF0000"/>
                </a:solidFill>
              </a:rPr>
              <a:t>170M</a:t>
            </a:r>
            <a:endParaRPr lang="zh-CN" altLang="en-US" sz="2700" b="1" dirty="0">
              <a:solidFill>
                <a:srgbClr val="FF0000"/>
              </a:solidFill>
            </a:endParaRPr>
          </a:p>
        </p:txBody>
      </p:sp>
      <p:sp>
        <p:nvSpPr>
          <p:cNvPr id="10" name="文本框 9"/>
          <p:cNvSpPr txBox="1"/>
          <p:nvPr/>
        </p:nvSpPr>
        <p:spPr>
          <a:xfrm>
            <a:off x="3589358" y="1231208"/>
            <a:ext cx="830580" cy="506730"/>
          </a:xfrm>
          <a:prstGeom prst="rect">
            <a:avLst/>
          </a:prstGeom>
          <a:noFill/>
        </p:spPr>
        <p:txBody>
          <a:bodyPr wrap="none" rtlCol="0">
            <a:spAutoFit/>
          </a:bodyPr>
          <a:lstStyle/>
          <a:p>
            <a:r>
              <a:rPr lang="en-US" altLang="zh-CN" sz="2700" b="1" dirty="0">
                <a:solidFill>
                  <a:srgbClr val="FF0000"/>
                </a:solidFill>
              </a:rPr>
              <a:t>12M</a:t>
            </a:r>
            <a:endParaRPr lang="zh-CN" altLang="en-US" sz="2700" b="1" dirty="0">
              <a:solidFill>
                <a:srgbClr val="FF0000"/>
              </a:solidFill>
            </a:endParaRPr>
          </a:p>
        </p:txBody>
      </p:sp>
      <p:grpSp>
        <p:nvGrpSpPr>
          <p:cNvPr id="15" name="组合 14"/>
          <p:cNvGrpSpPr/>
          <p:nvPr/>
        </p:nvGrpSpPr>
        <p:grpSpPr>
          <a:xfrm>
            <a:off x="571141" y="395690"/>
            <a:ext cx="499639" cy="498431"/>
            <a:chOff x="611187" y="261275"/>
            <a:chExt cx="666069" cy="664458"/>
          </a:xfrm>
        </p:grpSpPr>
        <p:sp>
          <p:nvSpPr>
            <p:cNvPr id="16" name="矩形 15"/>
            <p:cNvSpPr>
              <a:spLocks noChangeAspect="1"/>
            </p:cNvSpPr>
            <p:nvPr>
              <p:custDataLst>
                <p:tags r:id="rId1"/>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custDataLst>
                <p:tags r:id="rId2"/>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2" name="文本框 1"/>
          <p:cNvSpPr txBox="1"/>
          <p:nvPr>
            <p:custDataLst>
              <p:tags r:id="rId3"/>
            </p:custDataLst>
          </p:nvPr>
        </p:nvSpPr>
        <p:spPr>
          <a:xfrm>
            <a:off x="3030558" y="1810328"/>
            <a:ext cx="830580" cy="506730"/>
          </a:xfrm>
          <a:prstGeom prst="rect">
            <a:avLst/>
          </a:prstGeom>
          <a:noFill/>
        </p:spPr>
        <p:txBody>
          <a:bodyPr wrap="none" rtlCol="0">
            <a:spAutoFit/>
          </a:bodyPr>
          <a:p>
            <a:r>
              <a:rPr lang="en-US" altLang="zh-CN" sz="2700" b="1" dirty="0">
                <a:solidFill>
                  <a:srgbClr val="FF0000"/>
                </a:solidFill>
              </a:rPr>
              <a:t>12M</a:t>
            </a:r>
            <a:endParaRPr lang="zh-CN" altLang="en-US" sz="27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330041" y="1493679"/>
            <a:ext cx="7886700" cy="3263504"/>
          </a:xfrm>
        </p:spPr>
        <p:txBody>
          <a:bodyPr/>
          <a:p>
            <a:pPr>
              <a:lnSpc>
                <a:spcPct val="100000"/>
              </a:lnSpc>
            </a:pPr>
            <a:r>
              <a:rPr lang="zh-CN" altLang="en-US" sz="2000" dirty="0" smtClean="0">
                <a:latin typeface="微软雅黑" panose="020B0503020204020204" pitchFamily="34" charset="-122"/>
                <a:ea typeface="微软雅黑" panose="020B0503020204020204" pitchFamily="34" charset="-122"/>
              </a:rPr>
              <a:t> 数据集</a:t>
            </a:r>
            <a:endParaRPr lang="zh-CN" altLang="en-US" sz="2000" dirty="0" smtClean="0">
              <a:latin typeface="微软雅黑" panose="020B0503020204020204" pitchFamily="34" charset="-122"/>
              <a:ea typeface="微软雅黑" panose="020B0503020204020204" pitchFamily="34" charset="-122"/>
            </a:endParaRPr>
          </a:p>
          <a:p>
            <a:pPr marL="0" indent="0">
              <a:lnSpc>
                <a:spcPct val="100000"/>
              </a:lnSpc>
              <a:buNone/>
            </a:pPr>
            <a:r>
              <a:rPr lang="zh-CN" altLang="en-US" sz="1600" dirty="0" smtClean="0">
                <a:latin typeface="微软雅黑" panose="020B0503020204020204" pitchFamily="34" charset="-122"/>
                <a:ea typeface="微软雅黑" panose="020B0503020204020204" pitchFamily="34" charset="-122"/>
                <a:hlinkClick r:id="rId1" action="ppaction://hlinkfile"/>
              </a:rPr>
              <a:t>https://blog.csdn.net/weixin_42010722/article/details/120199613</a:t>
            </a:r>
            <a:endParaRPr lang="zh-CN" altLang="en-US" sz="1600" dirty="0" smtClean="0">
              <a:latin typeface="微软雅黑" panose="020B0503020204020204" pitchFamily="34" charset="-122"/>
              <a:ea typeface="微软雅黑" panose="020B0503020204020204" pitchFamily="34" charset="-122"/>
            </a:endParaRPr>
          </a:p>
          <a:p>
            <a:pPr>
              <a:lnSpc>
                <a:spcPct val="100000"/>
              </a:lnSpc>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 数据集标注工具</a:t>
            </a:r>
            <a:endParaRPr lang="zh-CN" altLang="en-US" sz="2000" dirty="0" smtClean="0">
              <a:latin typeface="微软雅黑" panose="020B0503020204020204" pitchFamily="34" charset="-122"/>
              <a:ea typeface="微软雅黑" panose="020B0503020204020204" pitchFamily="34" charset="-122"/>
            </a:endParaRPr>
          </a:p>
          <a:p>
            <a:pPr marL="0" indent="0">
              <a:lnSpc>
                <a:spcPct val="100000"/>
              </a:lnSpc>
              <a:buNone/>
            </a:pPr>
            <a:r>
              <a:rPr lang="zh-CN" altLang="en-US" sz="1600" dirty="0" smtClean="0">
                <a:latin typeface="微软雅黑" panose="020B0503020204020204" pitchFamily="34" charset="-122"/>
                <a:ea typeface="微软雅黑" panose="020B0503020204020204" pitchFamily="34" charset="-122"/>
                <a:hlinkClick r:id="rId2" action="ppaction://hlinkfile"/>
              </a:rPr>
              <a:t>https://blog.csdn.net/weixin_39737947/article/details/111619277</a:t>
            </a:r>
            <a:endParaRPr lang="zh-CN" altLang="en-US" sz="1600" dirty="0" smtClean="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a:xfrm>
            <a:off x="1628140" y="273685"/>
            <a:ext cx="6887210" cy="994410"/>
          </a:xfrm>
        </p:spPr>
        <p:txBody>
          <a:bodyPr/>
          <a:p>
            <a:pPr algn="l" defTabSz="914400">
              <a:lnSpc>
                <a:spcPct val="100000"/>
              </a:lnSpc>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参考资料</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3"/>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4"/>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8927" y="2217620"/>
            <a:ext cx="6804626" cy="645160"/>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竞赛平台</a:t>
            </a:r>
            <a:endParaRPr lang="zh-CN" altLang="en-US"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9735" y="1814145"/>
            <a:ext cx="6804626" cy="645160"/>
          </a:xfrm>
          <a:prstGeom prst="rect">
            <a:avLst/>
          </a:prstGeom>
          <a:noFill/>
        </p:spPr>
        <p:txBody>
          <a:bodyPr wrap="square" rtlCol="0">
            <a:spAutoFit/>
          </a:bodyPr>
          <a:lstStyle/>
          <a:p>
            <a:pPr algn="ctr"/>
            <a:r>
              <a:rPr lang="zh-CN" altLang="en-US" sz="36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常用数据集</a:t>
            </a:r>
            <a:endParaRPr lang="zh-CN" altLang="en-US" sz="3600" b="1"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609725" y="273685"/>
            <a:ext cx="6905625" cy="994410"/>
          </a:xfrm>
        </p:spPr>
        <p:txBody>
          <a:bodyPr>
            <a:normAutofit/>
          </a:bodyPr>
          <a:lstStyle/>
          <a:p>
            <a:r>
              <a:rPr lang="en-US" altLang="zh-CN" sz="2400" b="1" dirty="0">
                <a:solidFill>
                  <a:schemeClr val="accent1"/>
                </a:solidFill>
                <a:latin typeface="微软雅黑" panose="020B0503020204020204" pitchFamily="34" charset="-122"/>
                <a:ea typeface="微软雅黑" panose="020B0503020204020204" pitchFamily="34" charset="-122"/>
                <a:cs typeface="+mn-cs"/>
              </a:rPr>
              <a:t>竞赛平台</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sp>
        <p:nvSpPr>
          <p:cNvPr id="2" name="内容占位符 1"/>
          <p:cNvSpPr/>
          <p:nvPr>
            <p:ph idx="1"/>
          </p:nvPr>
        </p:nvSpPr>
        <p:spPr>
          <a:xfrm>
            <a:off x="401003" y="1223486"/>
            <a:ext cx="7886700" cy="3263504"/>
          </a:xfrm>
        </p:spPr>
        <p:txBody>
          <a:bodyPr/>
          <a:p>
            <a:pPr>
              <a:lnSpc>
                <a:spcPct val="110000"/>
              </a:lnSpc>
            </a:pPr>
            <a:r>
              <a:rPr lang="zh-CN" altLang="en-US">
                <a:latin typeface="微软雅黑" panose="020B0503020204020204" pitchFamily="34" charset="-122"/>
                <a:ea typeface="微软雅黑" panose="020B0503020204020204" pitchFamily="34" charset="-122"/>
              </a:rPr>
              <a:t>开源竞赛平台提供了很好地深入科学研究的机会</a:t>
            </a:r>
            <a:endParaRPr lang="zh-CN" altLang="en-US">
              <a:latin typeface="微软雅黑" panose="020B0503020204020204" pitchFamily="34" charset="-122"/>
              <a:ea typeface="微软雅黑" panose="020B0503020204020204" pitchFamily="34" charset="-122"/>
            </a:endParaRPr>
          </a:p>
          <a:p>
            <a:pPr>
              <a:lnSpc>
                <a:spcPct val="110000"/>
              </a:lnSpc>
            </a:pPr>
            <a:r>
              <a:rPr lang="zh-CN" altLang="en-US">
                <a:latin typeface="微软雅黑" panose="020B0503020204020204" pitchFamily="34" charset="-122"/>
                <a:ea typeface="微软雅黑" panose="020B0503020204020204" pitchFamily="34" charset="-122"/>
              </a:rPr>
              <a:t>这些竞赛可以提供完整的项目需求、整套数据以及开源社区来进行技术交流，丰富的奖金和公司对接机会使该课程的学习目标更加清晰，且对新手极其友好，有很多的教程和培训</a:t>
            </a:r>
            <a:endParaRPr lang="zh-CN" altLang="en-US">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1"/>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2"/>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2257425" y="4454525"/>
            <a:ext cx="4572000" cy="275590"/>
          </a:xfrm>
          <a:prstGeom prst="rect">
            <a:avLst/>
          </a:prstGeom>
          <a:noFill/>
        </p:spPr>
        <p:txBody>
          <a:bodyPr wrap="square" rtlCol="0" anchor="t">
            <a:spAutoFit/>
          </a:bodyPr>
          <a:p>
            <a:r>
              <a:rPr lang="zh-CN" altLang="en-US" sz="1200">
                <a:hlinkClick r:id="rId3" tooltip="" action="ppaction://hlinkfile"/>
              </a:rPr>
              <a:t>https://www.zhihu.com/question/399674482</a:t>
            </a:r>
            <a:endParaRPr lang="zh-CN" altLang="en-US" sz="12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4328" y="1187902"/>
            <a:ext cx="7886700" cy="3263504"/>
          </a:xfrm>
        </p:spPr>
        <p:txBody>
          <a:bodyPr>
            <a:normAutofit fontScale="90000" lnSpcReduction="10000"/>
          </a:bodyPr>
          <a:lstStyle/>
          <a:p>
            <a:pPr>
              <a:lnSpc>
                <a:spcPct val="110000"/>
              </a:lnSpc>
            </a:pPr>
            <a:r>
              <a:rPr lang="zh-CN" dirty="0">
                <a:latin typeface="微软雅黑" panose="020B0503020204020204" pitchFamily="34" charset="-122"/>
                <a:ea typeface="微软雅黑" panose="020B0503020204020204" pitchFamily="34" charset="-122"/>
                <a:cs typeface="微软雅黑" panose="020B0503020204020204" pitchFamily="34" charset="-122"/>
              </a:rPr>
              <a:t>主办单位：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Google</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hlinkClick r:id="rId1" action="ppaction://hlinkfile"/>
              </a:rPr>
              <a:t>https://www.kaggle.com/</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主要特点</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1.项目需求非常明确，完整的训练数据（企业级别）和评估标准。</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2.从新手教程到进阶题目应有尽有。</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3.涉及目标检测、语义分割、生成对抗、推荐模型、NLP、医疗图像分析、图像理解、机器学习等多个领域，无论个人研究哪个方向，都可以找到所属！</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4.非常完备的社区交流，可以在社区内学习其他大佬的源代码和算法思路，也可以分享自己的心得，个人成长非常快。</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5.对于一些商业竞赛，取得名次，可以拿到丰富的奖金</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1537335" y="273685"/>
            <a:ext cx="6978015" cy="994410"/>
          </a:xfrm>
        </p:spPr>
        <p:txBody>
          <a:bodyPr/>
          <a:lstStyle/>
          <a:p>
            <a:r>
              <a:rPr lang="en-US" altLang="zh-CN" sz="2400" b="1" dirty="0">
                <a:solidFill>
                  <a:schemeClr val="accent1"/>
                </a:solidFill>
                <a:latin typeface="微软雅黑" panose="020B0503020204020204" pitchFamily="34" charset="-122"/>
                <a:ea typeface="微软雅黑" panose="020B0503020204020204" pitchFamily="34" charset="-122"/>
                <a:cs typeface="+mn-cs"/>
              </a:rPr>
              <a:t>Kaggle</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4876800" y="795020"/>
            <a:ext cx="4572000" cy="275590"/>
          </a:xfrm>
          <a:prstGeom prst="rect">
            <a:avLst/>
          </a:prstGeom>
          <a:noFill/>
        </p:spPr>
        <p:txBody>
          <a:bodyPr wrap="square" rtlCol="0" anchor="t">
            <a:spAutoFit/>
          </a:bodyPr>
          <a:p>
            <a:r>
              <a:rPr lang="zh-CN" altLang="en-US" sz="1200">
                <a:hlinkClick r:id="rId4" tooltip="" action="ppaction://hlinkfile"/>
              </a:rPr>
              <a:t>https://zhuanlan.zhihu.com/p/25686876</a:t>
            </a:r>
            <a:endParaRPr lang="zh-CN" altLang="en-US" sz="12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4328" y="1006927"/>
            <a:ext cx="7886700" cy="3263504"/>
          </a:xfrm>
        </p:spPr>
        <p:txBody>
          <a:bodyPr>
            <a:noAutofit/>
          </a:bodyPr>
          <a:lstStyle/>
          <a:p>
            <a:pPr>
              <a:lnSpc>
                <a:spcPct val="110000"/>
              </a:lnSpc>
            </a:pPr>
            <a:r>
              <a:rPr lang="zh-CN" sz="2000" dirty="0">
                <a:latin typeface="微软雅黑" panose="020B0503020204020204" pitchFamily="34" charset="-122"/>
                <a:ea typeface="微软雅黑" panose="020B0503020204020204" pitchFamily="34" charset="-122"/>
                <a:cs typeface="微软雅黑" panose="020B0503020204020204" pitchFamily="34" charset="-122"/>
              </a:rPr>
              <a:t>主办单位：</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阿里巴巴集团</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hlinkClick r:id="rId1" action="ppaction://hlinkfile"/>
              </a:rPr>
              <a:t>https://tianchi.aliyun.com/home/</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主要特点</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非常丰富的比赛项目，涉及计算机视觉、NLP、大数据、机器学习、深度学习、物联网、基础算法、性能优化等。</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较为完备的新人训练教程</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丰富的社区交流，这里你可以看到各路英雄的算法策略，包括最后的冠军算法讲解</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企业级别的数据，很有价值</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数以十万计的奖金，非常具有吸引力</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1594485" y="273685"/>
            <a:ext cx="6920865" cy="994410"/>
          </a:xfrm>
        </p:spPr>
        <p:txBody>
          <a:bodyPr/>
          <a:lstStyle/>
          <a:p>
            <a:r>
              <a:rPr lang="en-US" altLang="zh-CN" sz="2400" b="1" dirty="0">
                <a:solidFill>
                  <a:schemeClr val="accent1"/>
                </a:solidFill>
                <a:latin typeface="微软雅黑" panose="020B0503020204020204" pitchFamily="34" charset="-122"/>
                <a:ea typeface="微软雅黑" panose="020B0503020204020204" pitchFamily="34" charset="-122"/>
                <a:cs typeface="+mn-cs"/>
              </a:rPr>
              <a:t>天池</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4886325" y="638810"/>
            <a:ext cx="4572000" cy="275590"/>
          </a:xfrm>
          <a:prstGeom prst="rect">
            <a:avLst/>
          </a:prstGeom>
          <a:noFill/>
        </p:spPr>
        <p:txBody>
          <a:bodyPr wrap="square" rtlCol="0" anchor="t">
            <a:spAutoFit/>
          </a:bodyPr>
          <a:p>
            <a:r>
              <a:rPr lang="zh-CN" altLang="en-US" sz="1200">
                <a:hlinkClick r:id="rId4" tooltip="" action="ppaction://hlinkfile"/>
              </a:rPr>
              <a:t>https://www.zhihu.com/question/65957255</a:t>
            </a:r>
            <a:endParaRPr lang="zh-CN" altLang="en-US" sz="12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4328" y="1144722"/>
            <a:ext cx="7886700" cy="3263504"/>
          </a:xfrm>
        </p:spPr>
        <p:txBody>
          <a:bodyPr>
            <a:normAutofit/>
          </a:bodyPr>
          <a:lstStyle/>
          <a:p>
            <a:pPr>
              <a:lnSpc>
                <a:spcPct val="100000"/>
              </a:lnSpc>
            </a:pPr>
            <a:r>
              <a:rPr lang="zh-CN" dirty="0">
                <a:latin typeface="微软雅黑" panose="020B0503020204020204" pitchFamily="34" charset="-122"/>
                <a:ea typeface="微软雅黑" panose="020B0503020204020204" pitchFamily="34" charset="-122"/>
                <a:cs typeface="微软雅黑" panose="020B0503020204020204" pitchFamily="34" charset="-122"/>
              </a:rPr>
              <a:t>主办单位：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由创新工场、搜狗、今日头条联合创建</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hlinkClick r:id="rId1" action="ppaction://hlinkfile"/>
              </a:rPr>
              <a:t>https://challenger.ai/</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主要特点</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1.资源比较丰富</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2.百万级别的计算机视觉数据集和千万级别的机器翻译数据集，涉及自动驾驶、智慧医疗、智慧金融、机器人等领域。</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3.有机会获得顶级 AI 专家的指导</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4.具有吸引力的奖金池和交流社区</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1551940" y="273685"/>
            <a:ext cx="6963410" cy="994410"/>
          </a:xfrm>
        </p:spPr>
        <p:txBody>
          <a:bodyPr/>
          <a:lstStyle/>
          <a:p>
            <a:r>
              <a:rPr lang="en-US" altLang="zh-CN" sz="2400" b="1" dirty="0">
                <a:solidFill>
                  <a:schemeClr val="accent1"/>
                </a:solidFill>
                <a:latin typeface="微软雅黑" panose="020B0503020204020204" pitchFamily="34" charset="-122"/>
                <a:ea typeface="微软雅黑" panose="020B0503020204020204" pitchFamily="34" charset="-122"/>
                <a:cs typeface="+mn-cs"/>
              </a:rPr>
              <a:t>AI Challenger</a:t>
            </a:r>
            <a:endParaRPr lang="en-US" altLang="zh-CN" dirty="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5057140" y="534670"/>
            <a:ext cx="4086860" cy="275590"/>
          </a:xfrm>
          <a:prstGeom prst="rect">
            <a:avLst/>
          </a:prstGeom>
          <a:noFill/>
        </p:spPr>
        <p:txBody>
          <a:bodyPr wrap="square" rtlCol="0" anchor="t">
            <a:spAutoFit/>
          </a:bodyPr>
          <a:p>
            <a:r>
              <a:rPr lang="zh-CN" altLang="en-US" sz="1200">
                <a:hlinkClick r:id="rId4" tooltip="" action="ppaction://hlinkfile"/>
              </a:rPr>
              <a:t>https://blog.csdn.net/qq_38451119/article/details/81038301</a:t>
            </a:r>
            <a:endParaRPr lang="zh-CN" altLang="en-US" sz="1200"/>
          </a:p>
        </p:txBody>
      </p:sp>
      <p:sp>
        <p:nvSpPr>
          <p:cNvPr id="5" name="文本框 4"/>
          <p:cNvSpPr txBox="1"/>
          <p:nvPr/>
        </p:nvSpPr>
        <p:spPr>
          <a:xfrm>
            <a:off x="5057140" y="795020"/>
            <a:ext cx="4572000" cy="275590"/>
          </a:xfrm>
          <a:prstGeom prst="rect">
            <a:avLst/>
          </a:prstGeom>
          <a:noFill/>
        </p:spPr>
        <p:txBody>
          <a:bodyPr wrap="square" rtlCol="0" anchor="t">
            <a:spAutoFit/>
          </a:bodyPr>
          <a:p>
            <a:r>
              <a:rPr lang="zh-CN" altLang="en-US" sz="1200">
                <a:hlinkClick r:id="rId5" tooltip="" action="ppaction://hlinkfile"/>
              </a:rPr>
              <a:t>https://baike.baidu.com/item/AI%20Challenger/22448232</a:t>
            </a:r>
            <a:endParaRPr lang="zh-CN" altLang="en-US" sz="12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4328" y="1187902"/>
            <a:ext cx="7886700" cy="3263504"/>
          </a:xfrm>
        </p:spPr>
        <p:txBody>
          <a:bodyPr/>
          <a:lstStyle/>
          <a:p>
            <a:pPr>
              <a:lnSpc>
                <a:spcPct val="100000"/>
              </a:lnSpc>
            </a:pPr>
            <a:r>
              <a:rPr lang="zh-CN" dirty="0">
                <a:latin typeface="微软雅黑" panose="020B0503020204020204" pitchFamily="34" charset="-122"/>
                <a:ea typeface="微软雅黑" panose="020B0503020204020204" pitchFamily="34" charset="-122"/>
                <a:cs typeface="微软雅黑" panose="020B0503020204020204" pitchFamily="34" charset="-122"/>
              </a:rPr>
              <a:t>主办单位：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中国计算机学会</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hlinkClick r:id="rId1" action="ppaction://hlinkfile"/>
              </a:rPr>
              <a:t>https://www.datafountain.cn/competitions</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主要特点</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1.竞赛题目偏向于科研和探索性质</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2.非常切合实际的项目需求，紧跟难点和热点</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3.具有一定的军方和国家单位背景的项目</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4.非常丰富和有价值的数据集</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1529080" y="273685"/>
            <a:ext cx="6986270" cy="994410"/>
          </a:xfrm>
        </p:spPr>
        <p:txBody>
          <a:bodyPr/>
          <a:lstStyle/>
          <a:p>
            <a:r>
              <a:rPr lang="en-US" altLang="zh-CN" sz="2400" b="1" dirty="0">
                <a:solidFill>
                  <a:schemeClr val="accent1"/>
                </a:solidFill>
                <a:latin typeface="微软雅黑" panose="020B0503020204020204" pitchFamily="34" charset="-122"/>
                <a:ea typeface="微软雅黑" panose="020B0503020204020204" pitchFamily="34" charset="-122"/>
                <a:cs typeface="+mn-cs"/>
              </a:rPr>
              <a:t>DataFountain</a:t>
            </a:r>
            <a:endParaRPr lang="en-US" altLang="zh-CN" dirty="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5038725" y="706120"/>
            <a:ext cx="4572000" cy="275590"/>
          </a:xfrm>
          <a:prstGeom prst="rect">
            <a:avLst/>
          </a:prstGeom>
          <a:noFill/>
        </p:spPr>
        <p:txBody>
          <a:bodyPr wrap="square" rtlCol="0" anchor="t">
            <a:spAutoFit/>
          </a:bodyPr>
          <a:p>
            <a:r>
              <a:rPr lang="zh-CN" altLang="en-US" sz="1200">
                <a:hlinkClick r:id="rId4" tooltip="" action="ppaction://hlinkfile"/>
              </a:rPr>
              <a:t>https://baike.baidu.com/item/DataFountain/58361468</a:t>
            </a:r>
            <a:endParaRPr lang="zh-CN" altLang="en-US" sz="12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4328" y="1197427"/>
            <a:ext cx="7886700" cy="3263504"/>
          </a:xfrm>
        </p:spPr>
        <p:txBody>
          <a:bodyPr/>
          <a:lstStyle/>
          <a:p>
            <a:pPr>
              <a:lnSpc>
                <a:spcPct val="100000"/>
              </a:lnSpc>
            </a:pPr>
            <a:r>
              <a:rPr lang="zh-CN" dirty="0">
                <a:latin typeface="微软雅黑" panose="020B0503020204020204" pitchFamily="34" charset="-122"/>
                <a:ea typeface="微软雅黑" panose="020B0503020204020204" pitchFamily="34" charset="-122"/>
                <a:cs typeface="微软雅黑" panose="020B0503020204020204" pitchFamily="34" charset="-122"/>
              </a:rPr>
              <a:t>主办单位：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和鲸</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hlinkClick r:id="rId1" action="ppaction://hlinkfile"/>
              </a:rPr>
              <a:t>https://www.heywhale.com/home/competition</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主要特点</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1.社区拥有非常庞大的人才资源</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2.丰富的数据和业务题目</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3.可以和心仪公司对接，找到合适工作</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4.主要关注自动驾驶、机器学习、大数据、深度学习、场景识别等领域</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1581150" y="273685"/>
            <a:ext cx="6934200" cy="994410"/>
          </a:xfrm>
        </p:spPr>
        <p:txBody>
          <a:bodyPr>
            <a:normAutofit/>
          </a:bodyPr>
          <a:lstStyle/>
          <a:p>
            <a:r>
              <a:rPr lang="en-US" altLang="zh-CN" sz="2400" b="1" dirty="0">
                <a:solidFill>
                  <a:schemeClr val="accent1"/>
                </a:solidFill>
                <a:latin typeface="微软雅黑" panose="020B0503020204020204" pitchFamily="34" charset="-122"/>
                <a:ea typeface="微软雅黑" panose="020B0503020204020204" pitchFamily="34" charset="-122"/>
                <a:cs typeface="+mn-cs"/>
              </a:rPr>
              <a:t>和鲸HeyWhale</a:t>
            </a:r>
            <a:r>
              <a:rPr lang="en-US" altLang="zh-CN" dirty="0"/>
              <a:t> </a:t>
            </a:r>
            <a:endParaRPr lang="en-US" altLang="zh-CN" dirty="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5743575" y="890270"/>
            <a:ext cx="4572000" cy="275590"/>
          </a:xfrm>
          <a:prstGeom prst="rect">
            <a:avLst/>
          </a:prstGeom>
          <a:noFill/>
        </p:spPr>
        <p:txBody>
          <a:bodyPr wrap="square" rtlCol="0" anchor="t">
            <a:spAutoFit/>
          </a:bodyPr>
          <a:p>
            <a:r>
              <a:rPr lang="zh-CN" altLang="en-US" sz="1200">
                <a:hlinkClick r:id="rId4" tooltip="" action="ppaction://hlinkfile"/>
              </a:rPr>
              <a:t>https://zhuanlan.zhihu.com/p/53800240</a:t>
            </a:r>
            <a:endParaRPr lang="zh-CN" altLang="en-US" sz="12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4328" y="1216477"/>
            <a:ext cx="7886700" cy="3263504"/>
          </a:xfrm>
        </p:spPr>
        <p:txBody>
          <a:bodyPr/>
          <a:lstStyle/>
          <a:p>
            <a:pPr>
              <a:lnSpc>
                <a:spcPct val="100000"/>
              </a:lnSpc>
            </a:pPr>
            <a:r>
              <a:rPr lang="zh-CN" dirty="0">
                <a:latin typeface="微软雅黑" panose="020B0503020204020204" pitchFamily="34" charset="-122"/>
                <a:ea typeface="微软雅黑" panose="020B0503020204020204" pitchFamily="34" charset="-122"/>
                <a:cs typeface="微软雅黑" panose="020B0503020204020204" pitchFamily="34" charset="-122"/>
              </a:rPr>
              <a:t>主办单位：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北京智能工场科技有限公司</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hlinkClick r:id="rId1" action="ppaction://hlinkfile"/>
              </a:rPr>
              <a:t>https://www.flyai.com/</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主要特点</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1.五大模块，视觉计算、自然语言处理、语音、结构化数据、精英赛</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2.干货满满的学习圈，可以和国内外的参赛者交流技术和比赛心得</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3.免费GPU，离线提交训练服务，微信通知训练进度和结果</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4.企业真实数据集和需求</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5.能力变现，更多人拿奖</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1423670" y="273685"/>
            <a:ext cx="7091680" cy="994410"/>
          </a:xfrm>
        </p:spPr>
        <p:txBody>
          <a:bodyPr/>
          <a:lstStyle/>
          <a:p>
            <a:r>
              <a:rPr lang="en-US" altLang="zh-CN" sz="2400" b="1" dirty="0">
                <a:solidFill>
                  <a:schemeClr val="accent1"/>
                </a:solidFill>
                <a:latin typeface="微软雅黑" panose="020B0503020204020204" pitchFamily="34" charset="-122"/>
                <a:ea typeface="微软雅黑" panose="020B0503020204020204" pitchFamily="34" charset="-122"/>
                <a:cs typeface="+mn-cs"/>
              </a:rPr>
              <a:t>FlyAI</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5687060" y="992505"/>
            <a:ext cx="3338830" cy="275590"/>
          </a:xfrm>
          <a:prstGeom prst="rect">
            <a:avLst/>
          </a:prstGeom>
          <a:noFill/>
        </p:spPr>
        <p:txBody>
          <a:bodyPr wrap="square" rtlCol="0" anchor="t">
            <a:spAutoFit/>
          </a:bodyPr>
          <a:p>
            <a:r>
              <a:rPr lang="zh-CN" altLang="en-US" sz="1200">
                <a:hlinkClick r:id="rId4" tooltip="" action="ppaction://hlinkfile"/>
              </a:rPr>
              <a:t>https://zhuanlan.zhihu.com/p/61645409</a:t>
            </a:r>
            <a:endParaRPr lang="zh-CN" altLang="en-US" sz="1200"/>
          </a:p>
        </p:txBody>
      </p:sp>
      <p:sp>
        <p:nvSpPr>
          <p:cNvPr id="5" name="文本框 4"/>
          <p:cNvSpPr txBox="1"/>
          <p:nvPr/>
        </p:nvSpPr>
        <p:spPr>
          <a:xfrm>
            <a:off x="5738495" y="593725"/>
            <a:ext cx="4572000" cy="275590"/>
          </a:xfrm>
          <a:prstGeom prst="rect">
            <a:avLst/>
          </a:prstGeom>
          <a:noFill/>
        </p:spPr>
        <p:txBody>
          <a:bodyPr wrap="square" rtlCol="0" anchor="t">
            <a:spAutoFit/>
          </a:bodyPr>
          <a:p>
            <a:r>
              <a:rPr lang="zh-CN" altLang="en-US" sz="1200">
                <a:hlinkClick r:id="rId5" tooltip="" action="ppaction://hlinkfile"/>
              </a:rPr>
              <a:t>https://zhuanlan.zhihu.com/p/352267195</a:t>
            </a:r>
            <a:endParaRPr lang="zh-CN" altLang="en-US" sz="12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4328" y="1245052"/>
            <a:ext cx="7886700" cy="3263504"/>
          </a:xfrm>
        </p:spPr>
        <p:txBody>
          <a:bodyPr/>
          <a:lstStyle/>
          <a:p>
            <a:pPr>
              <a:lnSpc>
                <a:spcPct val="100000"/>
              </a:lnSpc>
            </a:pPr>
            <a:r>
              <a:rPr lang="zh-CN" dirty="0">
                <a:latin typeface="微软雅黑" panose="020B0503020204020204" pitchFamily="34" charset="-122"/>
                <a:ea typeface="微软雅黑" panose="020B0503020204020204" pitchFamily="34" charset="-122"/>
                <a:cs typeface="微软雅黑" panose="020B0503020204020204" pitchFamily="34" charset="-122"/>
              </a:rPr>
              <a:t>主办单位：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北京数竞科技有限公司</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hlinkClick r:id="rId1" action="ppaction://hlinkfile"/>
              </a:rPr>
              <a:t>https://www.biendata.com/</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主要特点</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1.企业级别的应用需求（字节跳动、搜狐、腾讯、蚂蚁金服等大厂主办）</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2.难度适中，奖金池稍小</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3.完善的社区</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1414145" y="207010"/>
            <a:ext cx="7063105" cy="994410"/>
          </a:xfrm>
        </p:spPr>
        <p:txBody>
          <a:bodyPr/>
          <a:lstStyle/>
          <a:p>
            <a:r>
              <a:rPr lang="en-US" altLang="zh-CN" sz="2400" b="1" dirty="0">
                <a:solidFill>
                  <a:schemeClr val="accent1"/>
                </a:solidFill>
                <a:latin typeface="微软雅黑" panose="020B0503020204020204" pitchFamily="34" charset="-122"/>
                <a:ea typeface="微软雅黑" panose="020B0503020204020204" pitchFamily="34" charset="-122"/>
                <a:cs typeface="+mn-cs"/>
              </a:rPr>
              <a:t>biendata</a:t>
            </a:r>
            <a:endParaRPr lang="en-US" altLang="zh-CN" dirty="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5681345" y="654050"/>
            <a:ext cx="4572000" cy="275590"/>
          </a:xfrm>
          <a:prstGeom prst="rect">
            <a:avLst/>
          </a:prstGeom>
          <a:noFill/>
        </p:spPr>
        <p:txBody>
          <a:bodyPr wrap="square" rtlCol="0" anchor="t">
            <a:spAutoFit/>
          </a:bodyPr>
          <a:p>
            <a:r>
              <a:rPr lang="zh-CN" altLang="en-US" sz="1200">
                <a:hlinkClick r:id="rId4" tooltip="" action="ppaction://hlinkfile"/>
              </a:rPr>
              <a:t>https://zhuanlan.zhihu.com/p/401731566</a:t>
            </a:r>
            <a:endParaRPr lang="zh-CN" altLang="en-US" sz="120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05753" y="1267912"/>
            <a:ext cx="7886700" cy="3263504"/>
          </a:xfrm>
        </p:spPr>
        <p:txBody>
          <a:bodyPr/>
          <a:lstStyle/>
          <a:p>
            <a:pPr>
              <a:lnSpc>
                <a:spcPct val="100000"/>
              </a:lnSpc>
            </a:pPr>
            <a:r>
              <a:rPr lang="zh-CN" dirty="0">
                <a:latin typeface="微软雅黑" panose="020B0503020204020204" pitchFamily="34" charset="-122"/>
                <a:ea typeface="微软雅黑" panose="020B0503020204020204" pitchFamily="34" charset="-122"/>
                <a:cs typeface="微软雅黑" panose="020B0503020204020204" pitchFamily="34" charset="-122"/>
              </a:rPr>
              <a:t>主办单位：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微软</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hlinkClick r:id="rId1"/>
              </a:rPr>
              <a:t>http://cocodataset.org/</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主要特点</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目前该领域在国际上唯一能汇集Google、微软、Facebook 以及国内外众多顶尖院校和优秀创新企业共同参与的大赛。主要包括物体检测、全景分割、人体关键点检测、DensePose、街景检测和街景全景分割。</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1405255" y="273685"/>
            <a:ext cx="7110095" cy="994410"/>
          </a:xfrm>
        </p:spPr>
        <p:txBody>
          <a:bodyPr/>
          <a:lstStyle/>
          <a:p>
            <a:r>
              <a:rPr lang="en-US" altLang="zh-CN" sz="2400" b="1" dirty="0">
                <a:solidFill>
                  <a:schemeClr val="accent1"/>
                </a:solidFill>
                <a:latin typeface="微软雅黑" panose="020B0503020204020204" pitchFamily="34" charset="-122"/>
                <a:ea typeface="微软雅黑" panose="020B0503020204020204" pitchFamily="34" charset="-122"/>
                <a:cs typeface="+mn-cs"/>
              </a:rPr>
              <a:t>MS COCO（团队级）</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5490845" y="949325"/>
            <a:ext cx="4572000" cy="275590"/>
          </a:xfrm>
          <a:prstGeom prst="rect">
            <a:avLst/>
          </a:prstGeom>
          <a:noFill/>
        </p:spPr>
        <p:txBody>
          <a:bodyPr wrap="square" rtlCol="0" anchor="t">
            <a:spAutoFit/>
          </a:bodyPr>
          <a:p>
            <a:r>
              <a:rPr lang="zh-CN" altLang="en-US" sz="1200">
                <a:hlinkClick r:id="rId4" tooltip="" action="ppaction://hlinkfile"/>
              </a:rPr>
              <a:t>https://zhuanlan.zhihu.com/p/210199401</a:t>
            </a:r>
            <a:endParaRPr lang="zh-CN" altLang="en-US" sz="1200"/>
          </a:p>
        </p:txBody>
      </p:sp>
      <p:sp>
        <p:nvSpPr>
          <p:cNvPr id="5" name="文本框 4"/>
          <p:cNvSpPr txBox="1"/>
          <p:nvPr/>
        </p:nvSpPr>
        <p:spPr>
          <a:xfrm>
            <a:off x="5490845" y="1268095"/>
            <a:ext cx="4572000" cy="275590"/>
          </a:xfrm>
          <a:prstGeom prst="rect">
            <a:avLst/>
          </a:prstGeom>
          <a:noFill/>
        </p:spPr>
        <p:txBody>
          <a:bodyPr wrap="square" rtlCol="0" anchor="t">
            <a:spAutoFit/>
          </a:bodyPr>
          <a:p>
            <a:r>
              <a:rPr lang="zh-CN" altLang="en-US" sz="1200">
                <a:hlinkClick r:id="rId5" tooltip="" action="ppaction://hlinkfile"/>
              </a:rPr>
              <a:t>https://zhuanlan.zhihu.com/p/44124288</a:t>
            </a:r>
            <a:endParaRPr lang="zh-CN" altLang="en-US" sz="1200"/>
          </a:p>
        </p:txBody>
      </p:sp>
      <p:sp>
        <p:nvSpPr>
          <p:cNvPr id="6" name="文本框 5"/>
          <p:cNvSpPr txBox="1"/>
          <p:nvPr/>
        </p:nvSpPr>
        <p:spPr>
          <a:xfrm>
            <a:off x="5490845" y="1621790"/>
            <a:ext cx="4572000" cy="275590"/>
          </a:xfrm>
          <a:prstGeom prst="rect">
            <a:avLst/>
          </a:prstGeom>
          <a:noFill/>
        </p:spPr>
        <p:txBody>
          <a:bodyPr wrap="square" rtlCol="0" anchor="t">
            <a:spAutoFit/>
          </a:bodyPr>
          <a:p>
            <a:r>
              <a:rPr lang="zh-CN" altLang="en-US" sz="1200">
                <a:hlinkClick r:id="rId6" tooltip="" action="ppaction://hlinkfile"/>
              </a:rPr>
              <a:t>https://zhuanlan.zhihu.com/p/30570594</a:t>
            </a:r>
            <a:endParaRPr lang="zh-CN" altLang="en-US" sz="12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71000" t="1000" r="1000" b="83000"/>
          </a:stretch>
        </a:blipFill>
        <a:effectLst/>
      </p:bgPr>
    </p:bg>
    <p:spTree>
      <p:nvGrpSpPr>
        <p:cNvPr id="1" name=""/>
        <p:cNvGrpSpPr/>
        <p:nvPr/>
      </p:nvGrpSpPr>
      <p:grpSpPr>
        <a:xfrm>
          <a:off x="0" y="0"/>
          <a:ext cx="0" cy="0"/>
          <a:chOff x="0" y="0"/>
          <a:chExt cx="0" cy="0"/>
        </a:xfrm>
      </p:grpSpPr>
      <p:sp>
        <p:nvSpPr>
          <p:cNvPr id="2" name="内容占位符 1"/>
          <p:cNvSpPr>
            <a:spLocks noGrp="1"/>
          </p:cNvSpPr>
          <p:nvPr>
            <p:ph idx="1"/>
          </p:nvPr>
        </p:nvSpPr>
        <p:spPr>
          <a:xfrm>
            <a:off x="334328" y="1535882"/>
            <a:ext cx="7886700" cy="3263504"/>
          </a:xfrm>
        </p:spPr>
        <p:txBody>
          <a:bodyPr/>
          <a:lstStyle/>
          <a:p>
            <a:pPr>
              <a:lnSpc>
                <a:spcPct val="100000"/>
              </a:lnSpc>
            </a:pPr>
            <a:r>
              <a:rPr lang="zh-CN" sz="2000" dirty="0">
                <a:latin typeface="微软雅黑" panose="020B0503020204020204" pitchFamily="34" charset="-122"/>
                <a:ea typeface="微软雅黑" panose="020B0503020204020204" pitchFamily="34" charset="-122"/>
                <a:cs typeface="微软雅黑" panose="020B0503020204020204" pitchFamily="34" charset="-122"/>
              </a:rPr>
              <a:t>主办单位：</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德国卡尔斯鲁厄理工学院和丰田美国技术研究院联合创办</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hlinkClick r:id="rId2"/>
              </a:rPr>
              <a:t>http://www.cvlibs.net/datasets/kitti/index.php</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主要特点</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自动驾驶领域算法的验证评估，包括sceneflow、odometry、深度估计、detection（行人和车辆）、目标跟踪、道路检测和语义分割等多个领域</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1356995" y="273685"/>
            <a:ext cx="7158355" cy="994410"/>
          </a:xfrm>
        </p:spPr>
        <p:txBody>
          <a:bodyPr/>
          <a:lstStyle/>
          <a:p>
            <a:r>
              <a:rPr lang="en-US" altLang="zh-CN" sz="2400" b="1" dirty="0">
                <a:solidFill>
                  <a:schemeClr val="accent1"/>
                </a:solidFill>
                <a:latin typeface="微软雅黑" panose="020B0503020204020204" pitchFamily="34" charset="-122"/>
                <a:ea typeface="微软雅黑" panose="020B0503020204020204" pitchFamily="34" charset="-122"/>
                <a:cs typeface="+mn-cs"/>
              </a:rPr>
              <a:t>KITTI</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3"/>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custDataLst>
                <p:tags r:id="rId4"/>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4" name="文本框 3"/>
          <p:cNvSpPr txBox="1"/>
          <p:nvPr/>
        </p:nvSpPr>
        <p:spPr>
          <a:xfrm>
            <a:off x="5114925" y="706755"/>
            <a:ext cx="4572000" cy="275590"/>
          </a:xfrm>
          <a:prstGeom prst="rect">
            <a:avLst/>
          </a:prstGeom>
          <a:noFill/>
        </p:spPr>
        <p:txBody>
          <a:bodyPr wrap="square" rtlCol="0" anchor="t">
            <a:spAutoFit/>
          </a:bodyPr>
          <a:p>
            <a:r>
              <a:rPr lang="zh-CN" altLang="en-US" sz="1200">
                <a:hlinkClick r:id="rId5" tooltip="" action="ppaction://hlinkfile"/>
              </a:rPr>
              <a:t>https://zhuanlan.zhihu.com/p/364423582</a:t>
            </a:r>
            <a:endParaRPr lang="zh-CN" altLang="en-US" sz="1200"/>
          </a:p>
        </p:txBody>
      </p:sp>
      <p:sp>
        <p:nvSpPr>
          <p:cNvPr id="5" name="文本框 4"/>
          <p:cNvSpPr txBox="1"/>
          <p:nvPr/>
        </p:nvSpPr>
        <p:spPr>
          <a:xfrm>
            <a:off x="5114925" y="949325"/>
            <a:ext cx="4572000" cy="275590"/>
          </a:xfrm>
          <a:prstGeom prst="rect">
            <a:avLst/>
          </a:prstGeom>
          <a:noFill/>
        </p:spPr>
        <p:txBody>
          <a:bodyPr wrap="square" rtlCol="0" anchor="t">
            <a:spAutoFit/>
          </a:bodyPr>
          <a:p>
            <a:r>
              <a:rPr lang="zh-CN" altLang="en-US" sz="1200">
                <a:hlinkClick r:id="rId6" tooltip="" action="ppaction://hlinkfile"/>
              </a:rPr>
              <a:t>https://blog.csdn.net/solomon1558/article/details/70173223</a:t>
            </a:r>
            <a:endParaRPr lang="zh-CN" altLang="en-US" sz="120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28650" y="1121228"/>
            <a:ext cx="7886700" cy="3511494"/>
          </a:xfrm>
        </p:spPr>
        <p:txBody>
          <a:bodyPr>
            <a:noAutofit/>
          </a:bodyPr>
          <a:lstStyle/>
          <a:p>
            <a:pP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MNIST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，手写数字识别</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Fashion-MNIST</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CIFAR: CIFAR-10, CIFAR-100</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ImageNet</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PASCAL VOC</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COCO</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FDDB</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1188720" y="273906"/>
            <a:ext cx="7886700" cy="994397"/>
          </a:xfrm>
        </p:spPr>
        <p:txBody>
          <a:bodyPr>
            <a:normAutofit/>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深度学习图像</a:t>
            </a: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处理常用数据集</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2021248" y="3981404"/>
            <a:ext cx="749300" cy="506730"/>
          </a:xfrm>
          <a:prstGeom prst="rect">
            <a:avLst/>
          </a:prstGeom>
          <a:noFill/>
        </p:spPr>
        <p:txBody>
          <a:bodyPr wrap="none" rtlCol="0">
            <a:spAutoFit/>
          </a:bodyPr>
          <a:lstStyle/>
          <a:p>
            <a:r>
              <a:rPr lang="en-US" altLang="zh-CN" sz="2700" b="1" dirty="0">
                <a:solidFill>
                  <a:srgbClr val="FF0000"/>
                </a:solidFill>
              </a:rPr>
              <a:t>40G</a:t>
            </a:r>
            <a:endParaRPr lang="zh-CN" altLang="en-US" sz="2700" b="1" dirty="0">
              <a:solidFill>
                <a:srgbClr val="FF0000"/>
              </a:solidFill>
            </a:endParaRPr>
          </a:p>
        </p:txBody>
      </p:sp>
      <p:sp>
        <p:nvSpPr>
          <p:cNvPr id="6" name="文本框 5"/>
          <p:cNvSpPr txBox="1"/>
          <p:nvPr/>
        </p:nvSpPr>
        <p:spPr>
          <a:xfrm>
            <a:off x="1950128" y="4525424"/>
            <a:ext cx="1004570" cy="506730"/>
          </a:xfrm>
          <a:prstGeom prst="rect">
            <a:avLst/>
          </a:prstGeom>
          <a:noFill/>
        </p:spPr>
        <p:txBody>
          <a:bodyPr wrap="none" rtlCol="0">
            <a:spAutoFit/>
          </a:bodyPr>
          <a:lstStyle/>
          <a:p>
            <a:r>
              <a:rPr lang="en-US" altLang="zh-CN" sz="2700" b="1" dirty="0">
                <a:solidFill>
                  <a:srgbClr val="FF0000"/>
                </a:solidFill>
              </a:rPr>
              <a:t>550M</a:t>
            </a:r>
            <a:endParaRPr lang="zh-CN" altLang="en-US" sz="2700" b="1" dirty="0">
              <a:solidFill>
                <a:srgbClr val="FF0000"/>
              </a:solidFill>
            </a:endParaRPr>
          </a:p>
        </p:txBody>
      </p:sp>
      <p:sp>
        <p:nvSpPr>
          <p:cNvPr id="7" name="文本框 6"/>
          <p:cNvSpPr txBox="1"/>
          <p:nvPr/>
        </p:nvSpPr>
        <p:spPr>
          <a:xfrm>
            <a:off x="2636285" y="3403436"/>
            <a:ext cx="575310" cy="506730"/>
          </a:xfrm>
          <a:prstGeom prst="rect">
            <a:avLst/>
          </a:prstGeom>
          <a:noFill/>
        </p:spPr>
        <p:txBody>
          <a:bodyPr wrap="none" rtlCol="0">
            <a:spAutoFit/>
          </a:bodyPr>
          <a:lstStyle/>
          <a:p>
            <a:r>
              <a:rPr lang="en-US" altLang="zh-CN" sz="2700" b="1" dirty="0">
                <a:solidFill>
                  <a:srgbClr val="FF0000"/>
                </a:solidFill>
              </a:rPr>
              <a:t>2G</a:t>
            </a:r>
            <a:endParaRPr lang="zh-CN" altLang="en-US" sz="2700" b="1" dirty="0">
              <a:solidFill>
                <a:srgbClr val="FF0000"/>
              </a:solidFill>
            </a:endParaRPr>
          </a:p>
        </p:txBody>
      </p:sp>
      <p:sp>
        <p:nvSpPr>
          <p:cNvPr id="8" name="文本框 7"/>
          <p:cNvSpPr txBox="1"/>
          <p:nvPr/>
        </p:nvSpPr>
        <p:spPr>
          <a:xfrm>
            <a:off x="2587011" y="2771262"/>
            <a:ext cx="526415" cy="506730"/>
          </a:xfrm>
          <a:prstGeom prst="rect">
            <a:avLst/>
          </a:prstGeom>
          <a:noFill/>
        </p:spPr>
        <p:txBody>
          <a:bodyPr wrap="none" rtlCol="0">
            <a:spAutoFit/>
          </a:bodyPr>
          <a:lstStyle/>
          <a:p>
            <a:r>
              <a:rPr lang="en-US" altLang="zh-CN" sz="2700" b="1" dirty="0">
                <a:solidFill>
                  <a:srgbClr val="FF0000"/>
                </a:solidFill>
              </a:rPr>
              <a:t>1T</a:t>
            </a:r>
            <a:endParaRPr lang="zh-CN" altLang="en-US" sz="2700" b="1" dirty="0">
              <a:solidFill>
                <a:srgbClr val="FF0000"/>
              </a:solidFill>
            </a:endParaRPr>
          </a:p>
        </p:txBody>
      </p:sp>
      <p:sp>
        <p:nvSpPr>
          <p:cNvPr id="9" name="文本框 8"/>
          <p:cNvSpPr txBox="1"/>
          <p:nvPr/>
        </p:nvSpPr>
        <p:spPr>
          <a:xfrm>
            <a:off x="4571855" y="2371050"/>
            <a:ext cx="1004570" cy="506730"/>
          </a:xfrm>
          <a:prstGeom prst="rect">
            <a:avLst/>
          </a:prstGeom>
          <a:noFill/>
        </p:spPr>
        <p:txBody>
          <a:bodyPr wrap="none" rtlCol="0">
            <a:spAutoFit/>
          </a:bodyPr>
          <a:lstStyle/>
          <a:p>
            <a:r>
              <a:rPr lang="en-US" altLang="zh-CN" sz="2700" b="1" dirty="0">
                <a:solidFill>
                  <a:srgbClr val="FF0000"/>
                </a:solidFill>
              </a:rPr>
              <a:t>170M</a:t>
            </a:r>
            <a:endParaRPr lang="zh-CN" altLang="en-US" sz="2700" b="1" dirty="0">
              <a:solidFill>
                <a:srgbClr val="FF0000"/>
              </a:solidFill>
            </a:endParaRPr>
          </a:p>
        </p:txBody>
      </p:sp>
      <p:sp>
        <p:nvSpPr>
          <p:cNvPr id="10" name="文本框 9"/>
          <p:cNvSpPr txBox="1"/>
          <p:nvPr/>
        </p:nvSpPr>
        <p:spPr>
          <a:xfrm>
            <a:off x="3589358" y="1231208"/>
            <a:ext cx="830580" cy="506730"/>
          </a:xfrm>
          <a:prstGeom prst="rect">
            <a:avLst/>
          </a:prstGeom>
          <a:noFill/>
        </p:spPr>
        <p:txBody>
          <a:bodyPr wrap="none" rtlCol="0">
            <a:spAutoFit/>
          </a:bodyPr>
          <a:lstStyle/>
          <a:p>
            <a:r>
              <a:rPr lang="en-US" altLang="zh-CN" sz="2700" b="1" dirty="0">
                <a:solidFill>
                  <a:srgbClr val="FF0000"/>
                </a:solidFill>
              </a:rPr>
              <a:t>12M</a:t>
            </a:r>
            <a:endParaRPr lang="zh-CN" altLang="en-US" sz="2700" b="1" dirty="0">
              <a:solidFill>
                <a:srgbClr val="FF0000"/>
              </a:solidFill>
            </a:endParaRPr>
          </a:p>
        </p:txBody>
      </p:sp>
      <p:grpSp>
        <p:nvGrpSpPr>
          <p:cNvPr id="15" name="组合 14"/>
          <p:cNvGrpSpPr/>
          <p:nvPr/>
        </p:nvGrpSpPr>
        <p:grpSpPr>
          <a:xfrm>
            <a:off x="571141" y="395690"/>
            <a:ext cx="499639" cy="498431"/>
            <a:chOff x="611187" y="261275"/>
            <a:chExt cx="666069" cy="664458"/>
          </a:xfrm>
        </p:grpSpPr>
        <p:sp>
          <p:nvSpPr>
            <p:cNvPr id="16" name="矩形 15"/>
            <p:cNvSpPr>
              <a:spLocks noChangeAspect="1"/>
            </p:cNvSpPr>
            <p:nvPr>
              <p:custDataLst>
                <p:tags r:id="rId1"/>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custDataLst>
                <p:tags r:id="rId2"/>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2" name="文本框 1"/>
          <p:cNvSpPr txBox="1"/>
          <p:nvPr>
            <p:custDataLst>
              <p:tags r:id="rId3"/>
            </p:custDataLst>
          </p:nvPr>
        </p:nvSpPr>
        <p:spPr>
          <a:xfrm>
            <a:off x="3030558" y="1810328"/>
            <a:ext cx="830580" cy="506730"/>
          </a:xfrm>
          <a:prstGeom prst="rect">
            <a:avLst/>
          </a:prstGeom>
          <a:noFill/>
        </p:spPr>
        <p:txBody>
          <a:bodyPr wrap="none" rtlCol="0">
            <a:spAutoFit/>
          </a:bodyPr>
          <a:p>
            <a:r>
              <a:rPr lang="en-US" altLang="zh-CN" sz="2700" b="1" dirty="0">
                <a:solidFill>
                  <a:srgbClr val="FF0000"/>
                </a:solidFill>
              </a:rPr>
              <a:t>12M</a:t>
            </a:r>
            <a:endParaRPr lang="zh-CN" altLang="en-US" sz="2700" b="1" dirty="0">
              <a:solidFill>
                <a:srgbClr val="FF0000"/>
              </a:solidFill>
            </a:endParaRPr>
          </a:p>
        </p:txBody>
      </p:sp>
      <p:sp>
        <p:nvSpPr>
          <p:cNvPr id="11" name="文本框 10"/>
          <p:cNvSpPr txBox="1"/>
          <p:nvPr>
            <p:custDataLst>
              <p:tags r:id="rId4"/>
            </p:custDataLst>
          </p:nvPr>
        </p:nvSpPr>
        <p:spPr>
          <a:xfrm>
            <a:off x="3983990" y="4387215"/>
            <a:ext cx="5091430" cy="645160"/>
          </a:xfrm>
          <a:prstGeom prst="rect">
            <a:avLst/>
          </a:prstGeom>
          <a:noFill/>
        </p:spPr>
        <p:txBody>
          <a:bodyPr wrap="square" rtlCol="0" anchor="t">
            <a:spAutoFit/>
          </a:bodyPr>
          <a:p>
            <a:r>
              <a:rPr lang="zh-CN" altLang="en-US">
                <a:hlinkClick r:id="rId5" action="ppaction://hlinkfile"/>
              </a:rPr>
              <a:t>https://blog.csdn.net/weixin_42010722/article/details/120199613</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8927" y="2217620"/>
            <a:ext cx="6804626" cy="645160"/>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深度学习框架</a:t>
            </a:r>
            <a:endParaRPr lang="zh-CN" altLang="en-US"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p:cNvSpPr txBox="1"/>
          <p:nvPr/>
        </p:nvSpPr>
        <p:spPr>
          <a:xfrm>
            <a:off x="3495675" y="4363720"/>
            <a:ext cx="4572000" cy="275590"/>
          </a:xfrm>
          <a:prstGeom prst="rect">
            <a:avLst/>
          </a:prstGeom>
          <a:noFill/>
        </p:spPr>
        <p:txBody>
          <a:bodyPr wrap="square" rtlCol="0" anchor="t">
            <a:spAutoFit/>
          </a:bodyPr>
          <a:p>
            <a:r>
              <a:rPr lang="zh-CN" altLang="en-US" sz="1200">
                <a:hlinkClick r:id="rId1" tooltip="" action="ppaction://hlinkfile"/>
              </a:rPr>
              <a:t>https://www.leiphone.com/category/ai/Lutmxs35U8ZNF7p6.html</a:t>
            </a:r>
            <a:endParaRPr lang="zh-CN" altLang="en-US" sz="1200"/>
          </a:p>
        </p:txBody>
      </p:sp>
      <p:sp>
        <p:nvSpPr>
          <p:cNvPr id="4" name="文本框 3"/>
          <p:cNvSpPr txBox="1"/>
          <p:nvPr/>
        </p:nvSpPr>
        <p:spPr>
          <a:xfrm>
            <a:off x="3567430" y="3949700"/>
            <a:ext cx="4572000" cy="275590"/>
          </a:xfrm>
          <a:prstGeom prst="rect">
            <a:avLst/>
          </a:prstGeom>
          <a:noFill/>
        </p:spPr>
        <p:txBody>
          <a:bodyPr wrap="square" rtlCol="0" anchor="t">
            <a:spAutoFit/>
          </a:bodyPr>
          <a:p>
            <a:r>
              <a:rPr lang="zh-CN" altLang="en-US" sz="1200">
                <a:hlinkClick r:id="rId2" tooltip="" action="ppaction://hlinkfile"/>
              </a:rPr>
              <a:t>https://zhuanlan.zhihu.com/p/157310499</a:t>
            </a:r>
            <a:endParaRPr lang="zh-CN" altLang="en-US" sz="1200">
              <a:hlinkClick r:id="rId2" tooltip="" action="ppaction://hlinkfile"/>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 name="内容占位符 111"/>
          <p:cNvPicPr>
            <a:picLocks noChangeAspect="1"/>
          </p:cNvPicPr>
          <p:nvPr>
            <p:ph idx="1"/>
          </p:nvPr>
        </p:nvPicPr>
        <p:blipFill>
          <a:blip r:embed="rId1"/>
          <a:stretch>
            <a:fillRect/>
          </a:stretch>
        </p:blipFill>
        <p:spPr>
          <a:xfrm>
            <a:off x="508159" y="35243"/>
            <a:ext cx="7819549" cy="5072539"/>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19200" y="273685"/>
            <a:ext cx="7296150" cy="994410"/>
          </a:xfrm>
        </p:spPr>
        <p:txBody>
          <a:bodyPr>
            <a:normAutofit/>
          </a:bodyPr>
          <a:lstStyle/>
          <a:p>
            <a:r>
              <a:rPr lang="en-US" altLang="zh-CN" sz="2400" b="1" dirty="0">
                <a:solidFill>
                  <a:schemeClr val="accent1"/>
                </a:solidFill>
                <a:latin typeface="微软雅黑" panose="020B0503020204020204" pitchFamily="34" charset="-122"/>
                <a:ea typeface="微软雅黑" panose="020B0503020204020204" pitchFamily="34" charset="-122"/>
                <a:cs typeface="+mn-cs"/>
              </a:rPr>
              <a:t>TensorFlow</a:t>
            </a:r>
            <a:endParaRPr lang="zh-CN" altLang="en-US" sz="3000" b="1" dirty="0">
              <a:latin typeface="微软雅黑" panose="020B0503020204020204" pitchFamily="34" charset="-122"/>
              <a:ea typeface="微软雅黑" panose="020B0503020204020204" pitchFamily="34" charset="-122"/>
            </a:endParaRPr>
          </a:p>
        </p:txBody>
      </p:sp>
      <p:sp>
        <p:nvSpPr>
          <p:cNvPr id="2" name="内容占位符 1"/>
          <p:cNvSpPr/>
          <p:nvPr>
            <p:ph idx="1"/>
          </p:nvPr>
        </p:nvSpPr>
        <p:spPr>
          <a:xfrm>
            <a:off x="401003" y="1161256"/>
            <a:ext cx="7886700" cy="3263504"/>
          </a:xfrm>
        </p:spPr>
        <p:txBody>
          <a:bodyPr/>
          <a:p>
            <a:r>
              <a:rPr lang="zh-CN" altLang="en-US"/>
              <a:t>主要维护方：Google</a:t>
            </a:r>
            <a:endParaRPr lang="zh-CN" altLang="en-US"/>
          </a:p>
          <a:p>
            <a:r>
              <a:rPr lang="zh-CN" altLang="en-US"/>
              <a:t>支持的语言：C++/Python/Java/R 等</a:t>
            </a:r>
            <a:endParaRPr lang="zh-CN" altLang="en-US"/>
          </a:p>
          <a:p>
            <a:r>
              <a:rPr lang="zh-CN" altLang="en-US"/>
              <a:t>GitHub源码地址：https://github.com/tensorflow/tensorflow</a:t>
            </a:r>
            <a:endParaRPr lang="zh-CN" altLang="en-US"/>
          </a:p>
          <a:p>
            <a:endParaRPr lang="zh-CN" altLang="en-US"/>
          </a:p>
        </p:txBody>
      </p:sp>
      <p:pic>
        <p:nvPicPr>
          <p:cNvPr id="106" name="图片 105"/>
          <p:cNvPicPr>
            <a:picLocks noChangeAspect="1"/>
          </p:cNvPicPr>
          <p:nvPr>
            <p:custDataLst>
              <p:tags r:id="rId1"/>
            </p:custDataLst>
          </p:nvPr>
        </p:nvPicPr>
        <p:blipFill>
          <a:blip r:embed="rId2"/>
          <a:stretch>
            <a:fillRect/>
          </a:stretch>
        </p:blipFill>
        <p:spPr>
          <a:xfrm>
            <a:off x="6663690" y="0"/>
            <a:ext cx="2406491" cy="1354931"/>
          </a:xfrm>
          <a:prstGeom prst="rect">
            <a:avLst/>
          </a:prstGeom>
          <a:noFill/>
          <a:ln w="9525">
            <a:noFill/>
          </a:ln>
        </p:spPr>
      </p:pic>
      <p:pic>
        <p:nvPicPr>
          <p:cNvPr id="4" name="图片 3"/>
          <p:cNvPicPr>
            <a:picLocks noChangeAspect="1"/>
          </p:cNvPicPr>
          <p:nvPr/>
        </p:nvPicPr>
        <p:blipFill>
          <a:blip r:embed="rId3"/>
          <a:stretch>
            <a:fillRect/>
          </a:stretch>
        </p:blipFill>
        <p:spPr>
          <a:xfrm>
            <a:off x="3911441" y="2648426"/>
            <a:ext cx="4244340" cy="2383631"/>
          </a:xfrm>
          <a:prstGeom prst="rect">
            <a:avLst/>
          </a:prstGeom>
        </p:spPr>
      </p:pic>
      <p:pic>
        <p:nvPicPr>
          <p:cNvPr id="5" name="图片 4"/>
          <p:cNvPicPr>
            <a:picLocks noChangeAspect="1"/>
          </p:cNvPicPr>
          <p:nvPr/>
        </p:nvPicPr>
        <p:blipFill>
          <a:blip r:embed="rId4"/>
          <a:stretch>
            <a:fillRect/>
          </a:stretch>
        </p:blipFill>
        <p:spPr>
          <a:xfrm>
            <a:off x="982028" y="2581751"/>
            <a:ext cx="2689860" cy="2516505"/>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5"/>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6"/>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5"/>
          <p:cNvSpPr txBox="1"/>
          <p:nvPr/>
        </p:nvSpPr>
        <p:spPr>
          <a:xfrm>
            <a:off x="3386455" y="225425"/>
            <a:ext cx="4572000" cy="275590"/>
          </a:xfrm>
          <a:prstGeom prst="rect">
            <a:avLst/>
          </a:prstGeom>
          <a:noFill/>
        </p:spPr>
        <p:txBody>
          <a:bodyPr wrap="square" rtlCol="0" anchor="t">
            <a:spAutoFit/>
          </a:bodyPr>
          <a:p>
            <a:r>
              <a:rPr lang="zh-CN" altLang="en-US" sz="1200">
                <a:hlinkClick r:id="rId7" tooltip="" action="ppaction://hlinkfile"/>
              </a:rPr>
              <a:t>https://zhuanlan.zhihu.com/p/302724891</a:t>
            </a:r>
            <a:endParaRPr lang="zh-CN" altLang="en-US" sz="1200"/>
          </a:p>
        </p:txBody>
      </p:sp>
      <p:sp>
        <p:nvSpPr>
          <p:cNvPr id="7" name="文本框 6"/>
          <p:cNvSpPr txBox="1"/>
          <p:nvPr/>
        </p:nvSpPr>
        <p:spPr>
          <a:xfrm>
            <a:off x="3453130" y="593725"/>
            <a:ext cx="4572000" cy="275590"/>
          </a:xfrm>
          <a:prstGeom prst="rect">
            <a:avLst/>
          </a:prstGeom>
          <a:noFill/>
        </p:spPr>
        <p:txBody>
          <a:bodyPr wrap="square" rtlCol="0" anchor="t">
            <a:spAutoFit/>
          </a:bodyPr>
          <a:p>
            <a:r>
              <a:rPr lang="zh-CN" altLang="en-US" sz="1200">
                <a:hlinkClick r:id="rId8" tooltip="" action="ppaction://hlinkfile"/>
              </a:rPr>
              <a:t>https://tensorflow.google.cn/?hl=zh-cn</a:t>
            </a:r>
            <a:endParaRPr lang="zh-CN" altLang="en-US" sz="120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332865" y="273685"/>
            <a:ext cx="7182485" cy="994410"/>
          </a:xfrm>
        </p:spPr>
        <p:txBody>
          <a:bodyPr>
            <a:normAutofit/>
          </a:bodyPr>
          <a:lstStyle/>
          <a:p>
            <a:r>
              <a:rPr lang="en-US" altLang="zh-CN" sz="2400" b="1" dirty="0">
                <a:solidFill>
                  <a:schemeClr val="accent1"/>
                </a:solidFill>
                <a:latin typeface="微软雅黑" panose="020B0503020204020204" pitchFamily="34" charset="-122"/>
                <a:ea typeface="微软雅黑" panose="020B0503020204020204" pitchFamily="34" charset="-122"/>
                <a:cs typeface="+mn-cs"/>
              </a:rPr>
              <a:t>TensorFlow</a:t>
            </a:r>
            <a:endParaRPr lang="zh-CN" altLang="en-US" sz="3000" b="1" dirty="0">
              <a:latin typeface="微软雅黑" panose="020B0503020204020204" pitchFamily="34" charset="-122"/>
              <a:ea typeface="微软雅黑" panose="020B0503020204020204" pitchFamily="34" charset="-122"/>
            </a:endParaRPr>
          </a:p>
        </p:txBody>
      </p:sp>
      <p:sp>
        <p:nvSpPr>
          <p:cNvPr id="2" name="内容占位符 1"/>
          <p:cNvSpPr/>
          <p:nvPr>
            <p:ph idx="1"/>
          </p:nvPr>
        </p:nvSpPr>
        <p:spPr>
          <a:xfrm>
            <a:off x="254000" y="876300"/>
            <a:ext cx="7886700" cy="4200525"/>
          </a:xfrm>
        </p:spPr>
        <p:txBody>
          <a:bodyPr>
            <a:noAutofit/>
          </a:bodyPr>
          <a:p>
            <a:pPr>
              <a:lnSpc>
                <a:spcPct val="140000"/>
              </a:lnSpc>
            </a:pPr>
            <a:r>
              <a:rPr lang="zh-CN" altLang="en-US" sz="1050"/>
              <a:t>谷歌的TensorFlow可以说是当今最受欢迎的开源深度学习框架，可用于各类深度学习相关的任务中</a:t>
            </a:r>
            <a:endParaRPr lang="zh-CN" altLang="en-US" sz="1050"/>
          </a:p>
          <a:p>
            <a:pPr lvl="1">
              <a:lnSpc>
                <a:spcPct val="140000"/>
              </a:lnSpc>
              <a:buFont typeface="Wingdings" panose="05000000000000000000" charset="0"/>
              <a:buChar char="ü"/>
            </a:pPr>
            <a:r>
              <a:rPr lang="en-US" altLang="zh-CN" sz="1050"/>
              <a:t>T</a:t>
            </a:r>
            <a:r>
              <a:rPr lang="zh-CN" altLang="en-US" sz="1050"/>
              <a:t>ensorFlow = Tensor + Flow</a:t>
            </a:r>
            <a:endParaRPr lang="zh-CN" altLang="en-US" sz="1050"/>
          </a:p>
          <a:p>
            <a:pPr lvl="1">
              <a:lnSpc>
                <a:spcPct val="140000"/>
              </a:lnSpc>
              <a:buFont typeface="Wingdings" panose="05000000000000000000" charset="0"/>
              <a:buChar char="ü"/>
            </a:pPr>
            <a:r>
              <a:rPr lang="zh-CN" altLang="en-US" sz="1050"/>
              <a:t>Tensor就是张量，代表N维数组</a:t>
            </a:r>
            <a:endParaRPr lang="zh-CN" altLang="en-US" sz="1050"/>
          </a:p>
          <a:p>
            <a:pPr lvl="1">
              <a:lnSpc>
                <a:spcPct val="140000"/>
              </a:lnSpc>
              <a:buFont typeface="Wingdings" panose="05000000000000000000" charset="0"/>
              <a:buChar char="ü"/>
            </a:pPr>
            <a:r>
              <a:rPr lang="zh-CN" altLang="en-US" sz="1050"/>
              <a:t>Flow即流，代表基于数据流图的计算</a:t>
            </a:r>
            <a:endParaRPr lang="zh-CN" altLang="en-US" sz="1050"/>
          </a:p>
          <a:p>
            <a:pPr>
              <a:lnSpc>
                <a:spcPct val="140000"/>
              </a:lnSpc>
            </a:pPr>
            <a:r>
              <a:rPr lang="zh-CN" altLang="en-US" sz="1050"/>
              <a:t>TensorFlow是目前深度学习的主流框架，其主要特性：</a:t>
            </a:r>
            <a:endParaRPr lang="zh-CN" altLang="en-US" sz="1050"/>
          </a:p>
          <a:p>
            <a:pPr lvl="1">
              <a:lnSpc>
                <a:spcPct val="140000"/>
              </a:lnSpc>
              <a:buFont typeface="Wingdings" panose="05000000000000000000" charset="0"/>
              <a:buChar char="ü"/>
            </a:pPr>
            <a:r>
              <a:rPr lang="zh-CN" altLang="en-US" sz="1050"/>
              <a:t>TensorFlow是处理TensorFlow的最方便的客户端语言，不过，JavaScript、C++、Java、Go、C#和Julia也提供了实验性的交互界面</a:t>
            </a:r>
            <a:endParaRPr lang="zh-CN" altLang="en-US" sz="1050"/>
          </a:p>
          <a:p>
            <a:pPr lvl="1">
              <a:lnSpc>
                <a:spcPct val="140000"/>
              </a:lnSpc>
              <a:buFont typeface="Wingdings" panose="05000000000000000000" charset="0"/>
              <a:buChar char="ü"/>
            </a:pPr>
            <a:r>
              <a:rPr lang="zh-CN" altLang="en-US" sz="1050"/>
              <a:t>TensorFlow不仅拥有强大的计算集群，还可以在iOS和Android等移动平台上运行模型</a:t>
            </a:r>
            <a:endParaRPr lang="zh-CN" altLang="en-US" sz="1050"/>
          </a:p>
          <a:p>
            <a:pPr lvl="1">
              <a:lnSpc>
                <a:spcPct val="140000"/>
              </a:lnSpc>
              <a:buFont typeface="Wingdings" panose="05000000000000000000" charset="0"/>
              <a:buChar char="ü"/>
            </a:pPr>
            <a:r>
              <a:rPr lang="zh-CN" altLang="en-US" sz="1050"/>
              <a:t>TensorFlow编程入门难度较大：初学者需要仔细考虑神经网络的架构，正确评估输入和输出数据的维度和数量。</a:t>
            </a:r>
            <a:endParaRPr lang="zh-CN" altLang="en-US" sz="1050"/>
          </a:p>
          <a:p>
            <a:pPr lvl="1">
              <a:lnSpc>
                <a:spcPct val="140000"/>
              </a:lnSpc>
              <a:buFont typeface="Wingdings" panose="05000000000000000000" charset="0"/>
              <a:buChar char="ü"/>
            </a:pPr>
            <a:r>
              <a:rPr lang="zh-CN" altLang="en-US" sz="1050"/>
              <a:t>TensorFlow使用静态计算图进行操作：也就是说，我们需要先定义图形，然后运行计算，如果我们需要对架构进行更改，则需要重新训练模型。选择这样的方法是为了提高效率，但是许多现代神经网络工具已经能够在学习过程中改进，并且不会显著降低学习速度。在这方面，TensorFlow的主要竞争对手是PyTorch</a:t>
            </a:r>
            <a:endParaRPr lang="zh-CN" altLang="en-US" sz="1050"/>
          </a:p>
          <a:p>
            <a:pPr lvl="0">
              <a:lnSpc>
                <a:spcPct val="140000"/>
              </a:lnSpc>
              <a:buFont typeface="Wingdings" panose="05000000000000000000" charset="0"/>
              <a:buChar char="ü"/>
            </a:pPr>
            <a:r>
              <a:rPr lang="zh-CN" altLang="en-US" sz="1050"/>
              <a:t>TensorFlow的好处：</a:t>
            </a:r>
            <a:endParaRPr lang="zh-CN" altLang="en-US" sz="1050"/>
          </a:p>
          <a:p>
            <a:pPr lvl="1">
              <a:lnSpc>
                <a:spcPct val="140000"/>
              </a:lnSpc>
              <a:buFont typeface="Wingdings" panose="05000000000000000000" charset="0"/>
              <a:buChar char="ü"/>
            </a:pPr>
            <a:r>
              <a:rPr lang="zh-CN" altLang="en-US" sz="1050"/>
              <a:t>TF对于创建和试验深度学习体系结构非常方便，它的模式化也便于数据集成，例如用户可以将图形、SQL表和图像一起输入</a:t>
            </a:r>
            <a:endParaRPr lang="zh-CN" altLang="en-US" sz="1050"/>
          </a:p>
          <a:p>
            <a:pPr lvl="1">
              <a:lnSpc>
                <a:spcPct val="140000"/>
              </a:lnSpc>
              <a:buFont typeface="Wingdings" panose="05000000000000000000" charset="0"/>
              <a:buChar char="ü"/>
            </a:pPr>
            <a:r>
              <a:rPr lang="zh-CN" altLang="en-US" sz="1050"/>
              <a:t>TF背后有谷歌的支持，它的开发和维护就有坚实的后盾，用户不必担心刚学会TF这个框架它就下架，因此投资时间和资源来学习它是有意义的。</a:t>
            </a:r>
            <a:endParaRPr lang="zh-CN" altLang="en-US" sz="1050"/>
          </a:p>
          <a:p>
            <a:pPr marL="457200" lvl="1" indent="0">
              <a:lnSpc>
                <a:spcPct val="140000"/>
              </a:lnSpc>
              <a:buFont typeface="Wingdings" panose="05000000000000000000" charset="0"/>
              <a:buNone/>
            </a:pPr>
            <a:endParaRPr lang="zh-CN" altLang="en-US" sz="1050"/>
          </a:p>
        </p:txBody>
      </p:sp>
      <p:pic>
        <p:nvPicPr>
          <p:cNvPr id="4" name="图片 3"/>
          <p:cNvPicPr>
            <a:picLocks noChangeAspect="1"/>
          </p:cNvPicPr>
          <p:nvPr>
            <p:custDataLst>
              <p:tags r:id="rId1"/>
            </p:custDataLst>
          </p:nvPr>
        </p:nvPicPr>
        <p:blipFill>
          <a:blip r:embed="rId2"/>
          <a:stretch>
            <a:fillRect/>
          </a:stretch>
        </p:blipFill>
        <p:spPr>
          <a:xfrm>
            <a:off x="6663690" y="0"/>
            <a:ext cx="2406491" cy="1354931"/>
          </a:xfrm>
          <a:prstGeom prst="rect">
            <a:avLst/>
          </a:prstGeom>
          <a:noFill/>
          <a:ln w="9525">
            <a:noFill/>
          </a:ln>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3"/>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4"/>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42085" y="273685"/>
            <a:ext cx="7073265" cy="994410"/>
          </a:xfrm>
        </p:spPr>
        <p:txBody>
          <a:bodyPr>
            <a:normAutofit/>
          </a:bodyPr>
          <a:lstStyle/>
          <a:p>
            <a:r>
              <a:rPr lang="en-US" altLang="zh-CN" sz="2400" b="1" dirty="0">
                <a:solidFill>
                  <a:schemeClr val="accent1"/>
                </a:solidFill>
                <a:latin typeface="微软雅黑" panose="020B0503020204020204" pitchFamily="34" charset="-122"/>
                <a:ea typeface="微软雅黑" panose="020B0503020204020204" pitchFamily="34" charset="-122"/>
                <a:cs typeface="+mn-cs"/>
              </a:rPr>
              <a:t>Keras</a:t>
            </a:r>
            <a:endParaRPr lang="zh-CN" altLang="en-US" sz="3000" b="1" dirty="0">
              <a:latin typeface="微软雅黑" panose="020B0503020204020204" pitchFamily="34" charset="-122"/>
              <a:ea typeface="微软雅黑" panose="020B0503020204020204" pitchFamily="34" charset="-122"/>
            </a:endParaRPr>
          </a:p>
        </p:txBody>
      </p:sp>
      <p:sp>
        <p:nvSpPr>
          <p:cNvPr id="2" name="内容占位符 1"/>
          <p:cNvSpPr/>
          <p:nvPr>
            <p:ph idx="1"/>
          </p:nvPr>
        </p:nvSpPr>
        <p:spPr>
          <a:xfrm>
            <a:off x="443865" y="1995170"/>
            <a:ext cx="7886700" cy="1725295"/>
          </a:xfrm>
        </p:spPr>
        <p:txBody>
          <a:bodyPr/>
          <a:p>
            <a:r>
              <a:rPr lang="zh-CN" altLang="en-US"/>
              <a:t>主要维护方：Google</a:t>
            </a:r>
            <a:endParaRPr lang="zh-CN" altLang="en-US"/>
          </a:p>
          <a:p>
            <a:r>
              <a:rPr lang="zh-CN" altLang="en-US"/>
              <a:t>支持的语言：Python/R</a:t>
            </a:r>
            <a:endParaRPr lang="zh-CN" altLang="en-US"/>
          </a:p>
          <a:p>
            <a:r>
              <a:rPr lang="zh-CN" altLang="en-US"/>
              <a:t>GitHub源码地址：https://github.com/keras-team/keras</a:t>
            </a:r>
            <a:endParaRPr lang="zh-CN" altLang="en-US"/>
          </a:p>
        </p:txBody>
      </p:sp>
      <p:pic>
        <p:nvPicPr>
          <p:cNvPr id="107" name="图片 106"/>
          <p:cNvPicPr>
            <a:picLocks noChangeAspect="1"/>
          </p:cNvPicPr>
          <p:nvPr/>
        </p:nvPicPr>
        <p:blipFill>
          <a:blip r:embed="rId1"/>
          <a:stretch>
            <a:fillRect/>
          </a:stretch>
        </p:blipFill>
        <p:spPr>
          <a:xfrm>
            <a:off x="5929789" y="0"/>
            <a:ext cx="3214211" cy="931545"/>
          </a:xfrm>
          <a:prstGeom prst="rect">
            <a:avLst/>
          </a:prstGeom>
          <a:noFill/>
          <a:ln w="9525">
            <a:noFill/>
          </a:ln>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3157220" y="931545"/>
            <a:ext cx="4572000" cy="275590"/>
          </a:xfrm>
          <a:prstGeom prst="rect">
            <a:avLst/>
          </a:prstGeom>
          <a:noFill/>
        </p:spPr>
        <p:txBody>
          <a:bodyPr wrap="square" rtlCol="0" anchor="t">
            <a:spAutoFit/>
          </a:bodyPr>
          <a:p>
            <a:r>
              <a:rPr lang="zh-CN" altLang="en-US" sz="1200">
                <a:hlinkClick r:id="rId4" tooltip="" action="ppaction://hlinkfile"/>
              </a:rPr>
              <a:t>https://keras.io/zh/</a:t>
            </a:r>
            <a:endParaRPr lang="zh-CN" altLang="en-US" sz="1200"/>
          </a:p>
        </p:txBody>
      </p:sp>
      <p:sp>
        <p:nvSpPr>
          <p:cNvPr id="5" name="文本框 4"/>
          <p:cNvSpPr txBox="1"/>
          <p:nvPr/>
        </p:nvSpPr>
        <p:spPr>
          <a:xfrm>
            <a:off x="3157220" y="1178560"/>
            <a:ext cx="4572000" cy="275590"/>
          </a:xfrm>
          <a:prstGeom prst="rect">
            <a:avLst/>
          </a:prstGeom>
          <a:noFill/>
        </p:spPr>
        <p:txBody>
          <a:bodyPr wrap="square" rtlCol="0" anchor="t">
            <a:spAutoFit/>
          </a:bodyPr>
          <a:p>
            <a:r>
              <a:rPr lang="zh-CN" altLang="en-US" sz="1200">
                <a:hlinkClick r:id="rId5" tooltip="" action="ppaction://hlinkfile"/>
              </a:rPr>
              <a:t>https://zhuanlan.zhihu.com/p/104577908</a:t>
            </a:r>
            <a:endParaRPr lang="zh-CN" altLang="en-US" sz="1200"/>
          </a:p>
        </p:txBody>
      </p:sp>
      <p:sp>
        <p:nvSpPr>
          <p:cNvPr id="6" name="文本框 5"/>
          <p:cNvSpPr txBox="1"/>
          <p:nvPr/>
        </p:nvSpPr>
        <p:spPr>
          <a:xfrm>
            <a:off x="3157220" y="1404620"/>
            <a:ext cx="4572000" cy="275590"/>
          </a:xfrm>
          <a:prstGeom prst="rect">
            <a:avLst/>
          </a:prstGeom>
          <a:noFill/>
        </p:spPr>
        <p:txBody>
          <a:bodyPr wrap="square" rtlCol="0" anchor="t">
            <a:spAutoFit/>
          </a:bodyPr>
          <a:p>
            <a:r>
              <a:rPr lang="zh-CN" altLang="en-US" sz="1200">
                <a:hlinkClick r:id="rId6" tooltip="" action="ppaction://hlinkfile"/>
              </a:rPr>
              <a:t>https://zhuanlan.zhihu.com/p/100597831</a:t>
            </a:r>
            <a:endParaRPr lang="zh-CN" altLang="en-US" sz="120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19225" y="273685"/>
            <a:ext cx="7096125" cy="994410"/>
          </a:xfrm>
        </p:spPr>
        <p:txBody>
          <a:bodyPr>
            <a:normAutofit/>
          </a:bodyPr>
          <a:lstStyle/>
          <a:p>
            <a:pPr algn="l" defTabSz="914400">
              <a:lnSpc>
                <a:spcPct val="100000"/>
              </a:lnSpc>
              <a:buClrTx/>
              <a:buSzTx/>
              <a:buFontTx/>
            </a:pPr>
            <a:r>
              <a:rPr lang="en-US" altLang="zh-CN" sz="2400" b="1" dirty="0">
                <a:solidFill>
                  <a:schemeClr val="accent1"/>
                </a:solidFill>
                <a:latin typeface="微软雅黑" panose="020B0503020204020204" pitchFamily="34" charset="-122"/>
                <a:ea typeface="微软雅黑" panose="020B0503020204020204" pitchFamily="34" charset="-122"/>
                <a:cs typeface="+mn-cs"/>
              </a:rPr>
              <a:t>Keras</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sp>
        <p:nvSpPr>
          <p:cNvPr id="2" name="内容占位符 1"/>
          <p:cNvSpPr/>
          <p:nvPr>
            <p:ph idx="1"/>
          </p:nvPr>
        </p:nvSpPr>
        <p:spPr>
          <a:xfrm>
            <a:off x="341948" y="854393"/>
            <a:ext cx="7886700" cy="4224338"/>
          </a:xfrm>
        </p:spPr>
        <p:txBody>
          <a:bodyPr>
            <a:noAutofit/>
          </a:bodyPr>
          <a:p>
            <a:pPr>
              <a:lnSpc>
                <a:spcPct val="110000"/>
              </a:lnSpc>
            </a:pPr>
            <a:r>
              <a:rPr lang="zh-CN" altLang="en-US" sz="1350"/>
              <a:t>Keras是一个对小白用户非常友好且简单的深度学习框架。如果想快速入门深度学习， Keras将是不错的选择</a:t>
            </a:r>
            <a:endParaRPr lang="zh-CN" altLang="en-US" sz="1350"/>
          </a:p>
          <a:p>
            <a:pPr>
              <a:lnSpc>
                <a:spcPct val="110000"/>
              </a:lnSpc>
            </a:pPr>
            <a:r>
              <a:rPr lang="zh-CN" altLang="en-US" sz="1350"/>
              <a:t>Keras是TensorFlow高级集成API，可以非常方便地和TensorFlow进行融合。Keras在高层可以调用TensorFlow、CNTK、Theano，还有更多优秀的库也在被陆续支持中。Keras的特点是能够快速搭建模型，是高效地进行科学研究的关键</a:t>
            </a:r>
            <a:endParaRPr lang="zh-CN" altLang="en-US" sz="1350"/>
          </a:p>
          <a:p>
            <a:pPr>
              <a:lnSpc>
                <a:spcPct val="110000"/>
              </a:lnSpc>
            </a:pPr>
            <a:r>
              <a:rPr lang="zh-CN" altLang="en-US" sz="1350"/>
              <a:t>Keras的基本特性如下：</a:t>
            </a:r>
            <a:endParaRPr lang="zh-CN" altLang="en-US" sz="1350"/>
          </a:p>
          <a:p>
            <a:pPr lvl="1">
              <a:lnSpc>
                <a:spcPct val="110000"/>
              </a:lnSpc>
              <a:buFont typeface="Wingdings" panose="05000000000000000000" charset="0"/>
              <a:buChar char="ü"/>
            </a:pPr>
            <a:r>
              <a:rPr lang="zh-CN" altLang="en-US" sz="1200"/>
              <a:t>高度模块化，搭建网络非常简洁；</a:t>
            </a:r>
            <a:endParaRPr lang="zh-CN" altLang="en-US" sz="1200"/>
          </a:p>
          <a:p>
            <a:pPr lvl="1">
              <a:lnSpc>
                <a:spcPct val="110000"/>
              </a:lnSpc>
              <a:buFont typeface="Wingdings" panose="05000000000000000000" charset="0"/>
              <a:buChar char="ü"/>
            </a:pPr>
            <a:r>
              <a:rPr lang="zh-CN" altLang="en-US" sz="1200"/>
              <a:t>API简单，具有统一的风格；</a:t>
            </a:r>
            <a:endParaRPr lang="zh-CN" altLang="en-US" sz="1200"/>
          </a:p>
          <a:p>
            <a:pPr lvl="1">
              <a:lnSpc>
                <a:spcPct val="110000"/>
              </a:lnSpc>
              <a:buFont typeface="Wingdings" panose="05000000000000000000" charset="0"/>
              <a:buChar char="ü"/>
            </a:pPr>
            <a:r>
              <a:rPr lang="zh-CN" altLang="en-US" sz="1200"/>
              <a:t>易扩展，易于添加新模块，只需要仿照现有模块编写新的类或函数即可。</a:t>
            </a:r>
            <a:endParaRPr lang="zh-CN" altLang="en-US" sz="1200"/>
          </a:p>
          <a:p>
            <a:pPr>
              <a:lnSpc>
                <a:spcPct val="110000"/>
              </a:lnSpc>
            </a:pPr>
            <a:r>
              <a:rPr lang="zh-CN" altLang="en-US" sz="1350"/>
              <a:t>Keras的好处：</a:t>
            </a:r>
            <a:endParaRPr lang="zh-CN" altLang="en-US" sz="1350"/>
          </a:p>
          <a:p>
            <a:pPr lvl="1">
              <a:lnSpc>
                <a:spcPct val="110000"/>
              </a:lnSpc>
              <a:buFont typeface="Wingdings" panose="05000000000000000000" charset="0"/>
              <a:buChar char="ü"/>
            </a:pPr>
            <a:r>
              <a:rPr lang="zh-CN" altLang="en-US" sz="1200"/>
              <a:t>对于那些刚刚起步学习深度学习的小白来说，Keras可能是最好的深度学习框架。它是学习和复现简单概念的理想选择，小白能够通过使用Keras理解各种模型和学习过程的本质</a:t>
            </a:r>
            <a:endParaRPr lang="zh-CN" altLang="en-US" sz="1200"/>
          </a:p>
          <a:p>
            <a:pPr lvl="1">
              <a:lnSpc>
                <a:spcPct val="110000"/>
              </a:lnSpc>
              <a:buFont typeface="Wingdings" panose="05000000000000000000" charset="0"/>
              <a:buChar char="ü"/>
            </a:pPr>
            <a:r>
              <a:rPr lang="zh-CN" altLang="en-US" sz="1200"/>
              <a:t>Keras是一个编写精美的API。API的功能特性可以完全帮助用户构建更多新奇复杂的应用。同时，Keras不会阻止对底层框架的访问</a:t>
            </a:r>
            <a:endParaRPr lang="zh-CN" altLang="en-US" sz="1200"/>
          </a:p>
          <a:p>
            <a:pPr lvl="1">
              <a:lnSpc>
                <a:spcPct val="110000"/>
              </a:lnSpc>
              <a:buFont typeface="Wingdings" panose="05000000000000000000" charset="0"/>
              <a:buChar char="ü"/>
            </a:pPr>
            <a:r>
              <a:rPr lang="zh-CN" altLang="en-US" sz="1200"/>
              <a:t>Keras编写的代码更加可读和简洁</a:t>
            </a:r>
            <a:endParaRPr lang="zh-CN" altLang="en-US" sz="1200"/>
          </a:p>
          <a:p>
            <a:pPr lvl="1">
              <a:lnSpc>
                <a:spcPct val="110000"/>
              </a:lnSpc>
              <a:buFont typeface="Wingdings" panose="05000000000000000000" charset="0"/>
              <a:buChar char="ü"/>
            </a:pPr>
            <a:r>
              <a:rPr lang="zh-CN" altLang="en-US" sz="1200"/>
              <a:t>使用Python生成器的Keras模型序列化/反序列化API、回调和数据流已经非常成熟</a:t>
            </a:r>
            <a:endParaRPr lang="zh-CN" altLang="en-US" sz="1200"/>
          </a:p>
          <a:p>
            <a:endParaRPr lang="zh-CN" altLang="en-US" sz="1200"/>
          </a:p>
        </p:txBody>
      </p:sp>
      <p:pic>
        <p:nvPicPr>
          <p:cNvPr id="107" name="图片 106"/>
          <p:cNvPicPr>
            <a:picLocks noChangeAspect="1"/>
          </p:cNvPicPr>
          <p:nvPr/>
        </p:nvPicPr>
        <p:blipFill>
          <a:blip r:embed="rId1"/>
          <a:stretch>
            <a:fillRect/>
          </a:stretch>
        </p:blipFill>
        <p:spPr>
          <a:xfrm>
            <a:off x="6701790" y="66199"/>
            <a:ext cx="2499836" cy="724376"/>
          </a:xfrm>
          <a:prstGeom prst="rect">
            <a:avLst/>
          </a:prstGeom>
          <a:noFill/>
          <a:ln w="9525">
            <a:noFill/>
          </a:ln>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23365" y="273685"/>
            <a:ext cx="6991985" cy="994410"/>
          </a:xfrm>
        </p:spPr>
        <p:txBody>
          <a:bodyPr>
            <a:normAutofit/>
          </a:bodyPr>
          <a:lstStyle/>
          <a:p>
            <a:pPr algn="l" defTabSz="914400">
              <a:lnSpc>
                <a:spcPct val="100000"/>
              </a:lnSpc>
              <a:buClrTx/>
              <a:buSzTx/>
              <a:buFontTx/>
            </a:pPr>
            <a:r>
              <a:rPr lang="en-US" altLang="zh-CN" sz="2400" b="1" dirty="0">
                <a:solidFill>
                  <a:schemeClr val="accent1"/>
                </a:solidFill>
                <a:latin typeface="微软雅黑" panose="020B0503020204020204" pitchFamily="34" charset="-122"/>
                <a:ea typeface="微软雅黑" panose="020B0503020204020204" pitchFamily="34" charset="-122"/>
                <a:cs typeface="+mn-cs"/>
              </a:rPr>
              <a:t>Caffe</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sp>
        <p:nvSpPr>
          <p:cNvPr id="2" name="内容占位符 1"/>
          <p:cNvSpPr/>
          <p:nvPr>
            <p:ph idx="1"/>
          </p:nvPr>
        </p:nvSpPr>
        <p:spPr>
          <a:xfrm>
            <a:off x="300990" y="1830070"/>
            <a:ext cx="7886700" cy="1482725"/>
          </a:xfrm>
        </p:spPr>
        <p:txBody>
          <a:bodyPr/>
          <a:p>
            <a:r>
              <a:rPr lang="zh-CN" altLang="en-US"/>
              <a:t>主要维护方：BVLC</a:t>
            </a:r>
            <a:endParaRPr lang="zh-CN" altLang="en-US"/>
          </a:p>
          <a:p>
            <a:r>
              <a:rPr lang="zh-CN" altLang="en-US"/>
              <a:t>支持的语言：C++/Python/Matlab</a:t>
            </a:r>
            <a:endParaRPr lang="zh-CN" altLang="en-US"/>
          </a:p>
          <a:p>
            <a:r>
              <a:rPr lang="zh-CN" altLang="en-US"/>
              <a:t>GitHub源码地址：https://github.com/BVLC/caffe</a:t>
            </a:r>
            <a:endParaRPr lang="zh-CN" altLang="en-US"/>
          </a:p>
        </p:txBody>
      </p:sp>
      <p:pic>
        <p:nvPicPr>
          <p:cNvPr id="108" name="图片 107"/>
          <p:cNvPicPr>
            <a:picLocks noChangeAspect="1"/>
          </p:cNvPicPr>
          <p:nvPr/>
        </p:nvPicPr>
        <p:blipFill>
          <a:blip r:embed="rId1"/>
          <a:stretch>
            <a:fillRect/>
          </a:stretch>
        </p:blipFill>
        <p:spPr>
          <a:xfrm>
            <a:off x="7070408" y="0"/>
            <a:ext cx="2073593" cy="889159"/>
          </a:xfrm>
          <a:prstGeom prst="rect">
            <a:avLst/>
          </a:prstGeom>
          <a:noFill/>
          <a:ln w="9525">
            <a:noFill/>
          </a:ln>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3329305" y="1344930"/>
            <a:ext cx="4572000" cy="275590"/>
          </a:xfrm>
          <a:prstGeom prst="rect">
            <a:avLst/>
          </a:prstGeom>
          <a:noFill/>
        </p:spPr>
        <p:txBody>
          <a:bodyPr wrap="square" rtlCol="0" anchor="t">
            <a:spAutoFit/>
          </a:bodyPr>
          <a:p>
            <a:r>
              <a:rPr lang="zh-CN" altLang="en-US" sz="1200">
                <a:hlinkClick r:id="rId4" tooltip="" action="ppaction://hlinkfile"/>
              </a:rPr>
              <a:t>https://blog.csdn.net/qq_27923041/article/details/77431833</a:t>
            </a:r>
            <a:endParaRPr lang="zh-CN" altLang="en-US" sz="1200"/>
          </a:p>
        </p:txBody>
      </p:sp>
      <p:sp>
        <p:nvSpPr>
          <p:cNvPr id="5" name="文本框 4"/>
          <p:cNvSpPr txBox="1"/>
          <p:nvPr/>
        </p:nvSpPr>
        <p:spPr>
          <a:xfrm>
            <a:off x="3295650" y="1035050"/>
            <a:ext cx="4572000" cy="275590"/>
          </a:xfrm>
          <a:prstGeom prst="rect">
            <a:avLst/>
          </a:prstGeom>
          <a:noFill/>
        </p:spPr>
        <p:txBody>
          <a:bodyPr wrap="square" rtlCol="0" anchor="t">
            <a:spAutoFit/>
          </a:bodyPr>
          <a:p>
            <a:r>
              <a:rPr lang="zh-CN" altLang="en-US" sz="1200">
                <a:hlinkClick r:id="rId5" tooltip="" action="ppaction://hlinkfile"/>
              </a:rPr>
              <a:t>https://zhuanlan.zhihu.com/p/210246885</a:t>
            </a:r>
            <a:endParaRPr lang="zh-CN" altLang="en-US" sz="1200">
              <a:hlinkClick r:id="rId5" tooltip="" action="ppaction://hlinkfile"/>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28090" y="273685"/>
            <a:ext cx="7287260" cy="994410"/>
          </a:xfrm>
        </p:spPr>
        <p:txBody>
          <a:bodyPr>
            <a:normAutofit/>
          </a:bodyPr>
          <a:lstStyle/>
          <a:p>
            <a:pPr algn="l" defTabSz="914400">
              <a:lnSpc>
                <a:spcPct val="100000"/>
              </a:lnSpc>
              <a:buClrTx/>
              <a:buSzTx/>
              <a:buFontTx/>
            </a:pPr>
            <a:r>
              <a:rPr lang="en-US" altLang="zh-CN" sz="2400" b="1" dirty="0">
                <a:solidFill>
                  <a:schemeClr val="accent1"/>
                </a:solidFill>
                <a:latin typeface="微软雅黑" panose="020B0503020204020204" pitchFamily="34" charset="-122"/>
                <a:ea typeface="微软雅黑" panose="020B0503020204020204" pitchFamily="34" charset="-122"/>
                <a:cs typeface="+mn-cs"/>
              </a:rPr>
              <a:t>Caffe</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sp>
        <p:nvSpPr>
          <p:cNvPr id="2" name="内容占位符 1"/>
          <p:cNvSpPr/>
          <p:nvPr>
            <p:ph idx="1"/>
          </p:nvPr>
        </p:nvSpPr>
        <p:spPr>
          <a:xfrm>
            <a:off x="139700" y="996950"/>
            <a:ext cx="8847455" cy="3937000"/>
          </a:xfrm>
        </p:spPr>
        <p:txBody>
          <a:bodyPr>
            <a:noAutofit/>
          </a:bodyPr>
          <a:p>
            <a:pPr>
              <a:lnSpc>
                <a:spcPct val="110000"/>
              </a:lnSpc>
            </a:pPr>
            <a:r>
              <a:rPr lang="zh-CN" altLang="en-US" sz="1200"/>
              <a:t>Caffe是由AI科学家贾扬清在加州大学伯克利分校读博期间主导开发的，是以C++/CUDA代码为主的早期深度学习框架之一，比TensorFlow、MXNet、PyTorch等都要早。Caffe需要进行编译安装，支持命令行、Python和Matlab接口，单机多卡、多机多卡等都可以很方便使用</a:t>
            </a:r>
            <a:endParaRPr lang="zh-CN" altLang="en-US" sz="1200"/>
          </a:p>
          <a:p>
            <a:pPr>
              <a:lnSpc>
                <a:spcPct val="110000"/>
              </a:lnSpc>
            </a:pPr>
            <a:r>
              <a:rPr lang="zh-CN" altLang="en-US" sz="1200"/>
              <a:t>Caffe的基本特性：</a:t>
            </a:r>
            <a:endParaRPr lang="zh-CN" altLang="en-US" sz="1200"/>
          </a:p>
          <a:p>
            <a:pPr lvl="1">
              <a:lnSpc>
                <a:spcPct val="110000"/>
              </a:lnSpc>
              <a:buFont typeface="Wingdings" panose="05000000000000000000" charset="0"/>
              <a:buChar char="ü"/>
            </a:pPr>
            <a:r>
              <a:rPr lang="zh-CN" altLang="en-US" sz="1050"/>
              <a:t>以C++/CUDA/Python代码为主，速度快，性能高</a:t>
            </a:r>
            <a:endParaRPr lang="zh-CN" altLang="en-US" sz="1050"/>
          </a:p>
          <a:p>
            <a:pPr lvl="1">
              <a:lnSpc>
                <a:spcPct val="110000"/>
              </a:lnSpc>
              <a:buFont typeface="Wingdings" panose="05000000000000000000" charset="0"/>
              <a:buChar char="ü"/>
            </a:pPr>
            <a:r>
              <a:rPr lang="zh-CN" altLang="en-US" sz="1050"/>
              <a:t>工厂设计模式，代码结构清晰，可读性和可拓展性强</a:t>
            </a:r>
            <a:endParaRPr lang="zh-CN" altLang="en-US" sz="1050"/>
          </a:p>
          <a:p>
            <a:pPr lvl="1">
              <a:lnSpc>
                <a:spcPct val="110000"/>
              </a:lnSpc>
              <a:buFont typeface="Wingdings" panose="05000000000000000000" charset="0"/>
              <a:buChar char="ü"/>
            </a:pPr>
            <a:r>
              <a:rPr lang="zh-CN" altLang="en-US" sz="1050"/>
              <a:t>支持命令行、Python和Matlab接口，使用方便</a:t>
            </a:r>
            <a:endParaRPr lang="zh-CN" altLang="en-US" sz="1050"/>
          </a:p>
          <a:p>
            <a:pPr lvl="1">
              <a:lnSpc>
                <a:spcPct val="110000"/>
              </a:lnSpc>
              <a:buFont typeface="Wingdings" panose="05000000000000000000" charset="0"/>
              <a:buChar char="ü"/>
            </a:pPr>
            <a:r>
              <a:rPr lang="zh-CN" altLang="en-US" sz="1050"/>
              <a:t>CPU和GPU之间切换方便，多GPU训练方便</a:t>
            </a:r>
            <a:endParaRPr lang="zh-CN" altLang="en-US" sz="1050"/>
          </a:p>
          <a:p>
            <a:pPr lvl="1">
              <a:lnSpc>
                <a:spcPct val="110000"/>
              </a:lnSpc>
              <a:buFont typeface="Wingdings" panose="05000000000000000000" charset="0"/>
              <a:buChar char="ü"/>
            </a:pPr>
            <a:r>
              <a:rPr lang="zh-CN" altLang="en-US" sz="1050"/>
              <a:t>工具丰富，社区活跃。</a:t>
            </a:r>
            <a:endParaRPr lang="zh-CN" altLang="en-US" sz="1050"/>
          </a:p>
          <a:p>
            <a:pPr>
              <a:lnSpc>
                <a:spcPct val="110000"/>
              </a:lnSpc>
            </a:pPr>
            <a:r>
              <a:rPr lang="zh-CN" altLang="en-US" sz="1200"/>
              <a:t>同时，Caffe的缺点也比较明显，主要包括：</a:t>
            </a:r>
            <a:endParaRPr lang="zh-CN" altLang="en-US" sz="1200"/>
          </a:p>
          <a:p>
            <a:pPr lvl="1">
              <a:lnSpc>
                <a:spcPct val="110000"/>
              </a:lnSpc>
              <a:buFont typeface="Wingdings" panose="05000000000000000000" charset="0"/>
              <a:buChar char="ü"/>
            </a:pPr>
            <a:r>
              <a:rPr lang="zh-CN" altLang="en-US" sz="1050"/>
              <a:t>源代码修改门槛较高，需要实现正向/反向传播</a:t>
            </a:r>
            <a:endParaRPr lang="zh-CN" altLang="en-US" sz="1050"/>
          </a:p>
          <a:p>
            <a:pPr lvl="1">
              <a:lnSpc>
                <a:spcPct val="110000"/>
              </a:lnSpc>
              <a:buFont typeface="Wingdings" panose="05000000000000000000" charset="0"/>
              <a:buChar char="ü"/>
            </a:pPr>
            <a:r>
              <a:rPr lang="zh-CN" altLang="en-US" sz="1050"/>
              <a:t>不支持自动求导</a:t>
            </a:r>
            <a:endParaRPr lang="zh-CN" altLang="en-US" sz="1050"/>
          </a:p>
          <a:p>
            <a:pPr lvl="1">
              <a:lnSpc>
                <a:spcPct val="110000"/>
              </a:lnSpc>
              <a:buFont typeface="Wingdings" panose="05000000000000000000" charset="0"/>
              <a:buChar char="ü"/>
            </a:pPr>
            <a:r>
              <a:rPr lang="zh-CN" altLang="en-US" sz="1050"/>
              <a:t>不支持模型级并行，只支持数据级并行</a:t>
            </a:r>
            <a:endParaRPr lang="zh-CN" altLang="en-US" sz="1050"/>
          </a:p>
          <a:p>
            <a:pPr lvl="1">
              <a:lnSpc>
                <a:spcPct val="110000"/>
              </a:lnSpc>
              <a:buFont typeface="Wingdings" panose="05000000000000000000" charset="0"/>
              <a:buChar char="ü"/>
            </a:pPr>
            <a:r>
              <a:rPr lang="zh-CN" altLang="en-US" sz="1050"/>
              <a:t>不适合非图像任务</a:t>
            </a:r>
            <a:endParaRPr lang="zh-CN" altLang="en-US" sz="1050"/>
          </a:p>
          <a:p>
            <a:pPr lvl="0">
              <a:lnSpc>
                <a:spcPct val="110000"/>
              </a:lnSpc>
              <a:buFont typeface="Arial" panose="020B0604020202020204" pitchFamily="34" charset="0"/>
              <a:buChar char="•"/>
            </a:pPr>
            <a:r>
              <a:rPr lang="zh-CN" altLang="en-US" sz="1350"/>
              <a:t>虽然Caffe已经提供了Matlab和Python接口，但目前不支持R语言。caffeR为Caffe提供了一系列封装功能，允许用户在R语言上运行Caffe，包括数据预处理和网络设置，以及监控和评估训练过程。该包还没有CRAN版本，感兴趣的读者可以在GitHub找到caffeR包的安装及使用的相关内容。</a:t>
            </a:r>
            <a:r>
              <a:rPr lang="zh-CN" altLang="en-US" sz="1200"/>
              <a:t>https://github.com/cnaumzik/caffeR</a:t>
            </a:r>
            <a:endParaRPr lang="zh-CN" altLang="en-US" sz="1200"/>
          </a:p>
        </p:txBody>
      </p:sp>
      <p:pic>
        <p:nvPicPr>
          <p:cNvPr id="108" name="图片 107"/>
          <p:cNvPicPr>
            <a:picLocks noChangeAspect="1"/>
          </p:cNvPicPr>
          <p:nvPr/>
        </p:nvPicPr>
        <p:blipFill>
          <a:blip r:embed="rId1"/>
          <a:stretch>
            <a:fillRect/>
          </a:stretch>
        </p:blipFill>
        <p:spPr>
          <a:xfrm>
            <a:off x="7070408" y="0"/>
            <a:ext cx="2073593" cy="889159"/>
          </a:xfrm>
          <a:prstGeom prst="rect">
            <a:avLst/>
          </a:prstGeom>
          <a:noFill/>
          <a:ln w="9525">
            <a:noFill/>
          </a:ln>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04950" y="273685"/>
            <a:ext cx="7010400" cy="994410"/>
          </a:xfrm>
        </p:spPr>
        <p:txBody>
          <a:bodyPr>
            <a:normAutofit/>
          </a:bodyPr>
          <a:lstStyle/>
          <a:p>
            <a:pPr algn="l" defTabSz="914400">
              <a:lnSpc>
                <a:spcPct val="100000"/>
              </a:lnSpc>
              <a:buClrTx/>
              <a:buSzTx/>
              <a:buFontTx/>
            </a:pPr>
            <a:r>
              <a:rPr lang="en-US" altLang="zh-CN" sz="2400" b="1" dirty="0">
                <a:solidFill>
                  <a:schemeClr val="accent1"/>
                </a:solidFill>
                <a:latin typeface="微软雅黑" panose="020B0503020204020204" pitchFamily="34" charset="-122"/>
                <a:ea typeface="微软雅黑" panose="020B0503020204020204" pitchFamily="34" charset="-122"/>
                <a:cs typeface="+mn-cs"/>
              </a:rPr>
              <a:t>PyTorch</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sp>
        <p:nvSpPr>
          <p:cNvPr id="2" name="内容占位符 1"/>
          <p:cNvSpPr/>
          <p:nvPr>
            <p:ph idx="1"/>
          </p:nvPr>
        </p:nvSpPr>
        <p:spPr>
          <a:xfrm>
            <a:off x="401003" y="1304131"/>
            <a:ext cx="7886700" cy="3263504"/>
          </a:xfrm>
        </p:spPr>
        <p:txBody>
          <a:bodyPr/>
          <a:p>
            <a:r>
              <a:rPr lang="zh-CN" altLang="en-US"/>
              <a:t>主要维护方：Facebook</a:t>
            </a:r>
            <a:endParaRPr lang="zh-CN" altLang="en-US"/>
          </a:p>
          <a:p>
            <a:r>
              <a:rPr lang="zh-CN" altLang="en-US"/>
              <a:t>支持的语言：C/C++/Python</a:t>
            </a:r>
            <a:endParaRPr lang="zh-CN" altLang="en-US"/>
          </a:p>
          <a:p>
            <a:r>
              <a:rPr lang="zh-CN" altLang="en-US"/>
              <a:t>GitHub源码地址：https://github.com/pytorch/pytorch</a:t>
            </a:r>
            <a:endParaRPr lang="zh-CN" altLang="en-US"/>
          </a:p>
        </p:txBody>
      </p:sp>
      <p:pic>
        <p:nvPicPr>
          <p:cNvPr id="109" name="图片 108"/>
          <p:cNvPicPr>
            <a:picLocks noChangeAspect="1"/>
          </p:cNvPicPr>
          <p:nvPr/>
        </p:nvPicPr>
        <p:blipFill>
          <a:blip r:embed="rId1"/>
          <a:srcRect l="9056" t="18549" r="10586" b="26961"/>
          <a:stretch>
            <a:fillRect/>
          </a:stretch>
        </p:blipFill>
        <p:spPr>
          <a:xfrm>
            <a:off x="5927884" y="123825"/>
            <a:ext cx="3216116" cy="593884"/>
          </a:xfrm>
          <a:prstGeom prst="rect">
            <a:avLst/>
          </a:prstGeom>
          <a:noFill/>
          <a:ln w="9525">
            <a:noFill/>
          </a:ln>
        </p:spPr>
      </p:pic>
      <p:pic>
        <p:nvPicPr>
          <p:cNvPr id="4" name="图片 3"/>
          <p:cNvPicPr>
            <a:picLocks noChangeAspect="1"/>
          </p:cNvPicPr>
          <p:nvPr/>
        </p:nvPicPr>
        <p:blipFill>
          <a:blip r:embed="rId2"/>
          <a:stretch>
            <a:fillRect/>
          </a:stretch>
        </p:blipFill>
        <p:spPr>
          <a:xfrm>
            <a:off x="610553" y="3000534"/>
            <a:ext cx="3650456" cy="1514475"/>
          </a:xfrm>
          <a:prstGeom prst="rect">
            <a:avLst/>
          </a:prstGeom>
        </p:spPr>
      </p:pic>
      <p:pic>
        <p:nvPicPr>
          <p:cNvPr id="5" name="图片 4"/>
          <p:cNvPicPr>
            <a:picLocks noChangeAspect="1"/>
          </p:cNvPicPr>
          <p:nvPr/>
        </p:nvPicPr>
        <p:blipFill>
          <a:blip r:embed="rId3"/>
          <a:stretch>
            <a:fillRect/>
          </a:stretch>
        </p:blipFill>
        <p:spPr>
          <a:xfrm>
            <a:off x="4661059" y="2459990"/>
            <a:ext cx="3000375" cy="2421731"/>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4"/>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5"/>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7" name="文本框 6"/>
          <p:cNvSpPr txBox="1"/>
          <p:nvPr/>
        </p:nvSpPr>
        <p:spPr>
          <a:xfrm>
            <a:off x="4396105" y="930275"/>
            <a:ext cx="4572000" cy="275590"/>
          </a:xfrm>
          <a:prstGeom prst="rect">
            <a:avLst/>
          </a:prstGeom>
          <a:noFill/>
        </p:spPr>
        <p:txBody>
          <a:bodyPr wrap="square" rtlCol="0" anchor="t">
            <a:spAutoFit/>
          </a:bodyPr>
          <a:p>
            <a:r>
              <a:rPr lang="zh-CN" altLang="en-US" sz="1200">
                <a:hlinkClick r:id="rId6" tooltip="" action="ppaction://hlinkfile"/>
              </a:rPr>
              <a:t>https://zhuanlan.zhihu.com/p/66543791</a:t>
            </a:r>
            <a:endParaRPr lang="zh-CN" altLang="en-US" sz="1200"/>
          </a:p>
        </p:txBody>
      </p:sp>
      <p:sp>
        <p:nvSpPr>
          <p:cNvPr id="8" name="文本框 7"/>
          <p:cNvSpPr txBox="1"/>
          <p:nvPr/>
        </p:nvSpPr>
        <p:spPr>
          <a:xfrm>
            <a:off x="4396105" y="654685"/>
            <a:ext cx="4572000" cy="275590"/>
          </a:xfrm>
          <a:prstGeom prst="rect">
            <a:avLst/>
          </a:prstGeom>
          <a:noFill/>
        </p:spPr>
        <p:txBody>
          <a:bodyPr wrap="square" rtlCol="0" anchor="t">
            <a:spAutoFit/>
          </a:bodyPr>
          <a:p>
            <a:r>
              <a:rPr lang="zh-CN" altLang="en-US" sz="1200">
                <a:hlinkClick r:id="rId7" tooltip="" action="ppaction://hlinkfile"/>
              </a:rPr>
              <a:t>https://zhuanlan.zhihu.com/p/548584568</a:t>
            </a:r>
            <a:endParaRPr lang="zh-CN" altLang="en-US" sz="120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28115" y="273685"/>
            <a:ext cx="7087235" cy="994410"/>
          </a:xfrm>
        </p:spPr>
        <p:txBody>
          <a:bodyPr>
            <a:normAutofit/>
          </a:bodyPr>
          <a:lstStyle/>
          <a:p>
            <a:r>
              <a:rPr lang="en-US" altLang="zh-CN" sz="2400" b="1" dirty="0">
                <a:solidFill>
                  <a:schemeClr val="accent1"/>
                </a:solidFill>
                <a:latin typeface="微软雅黑" panose="020B0503020204020204" pitchFamily="34" charset="-122"/>
                <a:ea typeface="微软雅黑" panose="020B0503020204020204" pitchFamily="34" charset="-122"/>
                <a:cs typeface="+mn-cs"/>
              </a:rPr>
              <a:t>PyTorch</a:t>
            </a:r>
            <a:endParaRPr lang="zh-CN" altLang="en-US" sz="3000" b="1" dirty="0">
              <a:latin typeface="微软雅黑" panose="020B0503020204020204" pitchFamily="34" charset="-122"/>
              <a:ea typeface="微软雅黑" panose="020B0503020204020204" pitchFamily="34" charset="-122"/>
            </a:endParaRPr>
          </a:p>
        </p:txBody>
      </p:sp>
      <p:sp>
        <p:nvSpPr>
          <p:cNvPr id="2" name="内容占位符 1"/>
          <p:cNvSpPr/>
          <p:nvPr>
            <p:ph idx="1"/>
          </p:nvPr>
        </p:nvSpPr>
        <p:spPr>
          <a:xfrm>
            <a:off x="343535" y="1130300"/>
            <a:ext cx="8672195" cy="3942715"/>
          </a:xfrm>
        </p:spPr>
        <p:txBody>
          <a:bodyPr>
            <a:noAutofit/>
          </a:bodyPr>
          <a:p>
            <a:r>
              <a:rPr lang="zh-CN" altLang="en-US" sz="1800"/>
              <a:t>PyTorch是Facebook团队于2017年1月发布的一个深度学习框架，虽然晚于TensorFlow、Keras等框架，但自发布之日起，其受到的关注度就在不断上升，目前在GitHub上的热度已经超过Theano、Caffe、MXNet等框架</a:t>
            </a:r>
            <a:endParaRPr lang="zh-CN" altLang="en-US" sz="1800"/>
          </a:p>
          <a:p>
            <a:r>
              <a:rPr lang="zh-CN" altLang="en-US" sz="1800"/>
              <a:t>PyTroch主要提供以下两种核心功能：</a:t>
            </a:r>
            <a:endParaRPr lang="zh-CN" altLang="en-US" sz="1800"/>
          </a:p>
          <a:p>
            <a:pPr lvl="1">
              <a:buFont typeface="Wingdings" panose="05000000000000000000" charset="0"/>
              <a:buChar char="ü"/>
            </a:pPr>
            <a:r>
              <a:rPr lang="zh-CN" altLang="en-US" sz="1600"/>
              <a:t>支持GPU加速的张量计算</a:t>
            </a:r>
            <a:endParaRPr lang="zh-CN" altLang="en-US" sz="1600"/>
          </a:p>
          <a:p>
            <a:pPr lvl="1">
              <a:buFont typeface="Wingdings" panose="05000000000000000000" charset="0"/>
              <a:buChar char="ü"/>
            </a:pPr>
            <a:r>
              <a:rPr lang="zh-CN" altLang="en-US" sz="1600"/>
              <a:t>方便优化模型的自动微分机制</a:t>
            </a:r>
            <a:endParaRPr lang="zh-CN" altLang="en-US" sz="1600"/>
          </a:p>
          <a:p>
            <a:r>
              <a:rPr lang="zh-CN" altLang="en-US" sz="1800"/>
              <a:t>PyTorch的主要优点：</a:t>
            </a:r>
            <a:endParaRPr lang="zh-CN" altLang="en-US" sz="1800"/>
          </a:p>
          <a:p>
            <a:pPr lvl="1">
              <a:buFont typeface="Wingdings" panose="05000000000000000000" charset="0"/>
              <a:buChar char="ü"/>
            </a:pPr>
            <a:r>
              <a:rPr lang="zh-CN" altLang="en-US" sz="1600"/>
              <a:t>简洁易懂：PyTorch的API设计相当简洁一致，基本上是tensor、autograd、nn三级封装，学习起来非常容易</a:t>
            </a:r>
            <a:endParaRPr lang="zh-CN" altLang="en-US" sz="1600"/>
          </a:p>
          <a:p>
            <a:pPr lvl="1">
              <a:buFont typeface="Wingdings" panose="05000000000000000000" charset="0"/>
              <a:buChar char="ü"/>
            </a:pPr>
            <a:r>
              <a:rPr lang="zh-CN" altLang="en-US" sz="1600"/>
              <a:t>便于调试：PyTorch采用动态图，可以像普通Python代码一样进行调试。不同于TensorFlow，PyTorch的报错说明通常很容易看懂</a:t>
            </a:r>
            <a:endParaRPr lang="zh-CN" altLang="en-US" sz="1600"/>
          </a:p>
          <a:p>
            <a:pPr lvl="1">
              <a:buFont typeface="Wingdings" panose="05000000000000000000" charset="0"/>
              <a:buChar char="ü"/>
            </a:pPr>
            <a:r>
              <a:rPr lang="zh-CN" altLang="en-US" sz="1600"/>
              <a:t>强大高效：PyTorch提供了非常丰富的模型组件，可以快速实现想法</a:t>
            </a:r>
            <a:endParaRPr lang="zh-CN" altLang="en-US" sz="1600"/>
          </a:p>
          <a:p>
            <a:pPr lvl="1">
              <a:buFont typeface="Wingdings" panose="05000000000000000000" charset="0"/>
              <a:buChar char="ü"/>
            </a:pPr>
            <a:r>
              <a:rPr lang="en-US" altLang="zh-CN" sz="1600"/>
              <a:t>P</a:t>
            </a:r>
            <a:r>
              <a:rPr lang="zh-CN" altLang="en-US" sz="1600"/>
              <a:t>ythorch更适合小项目和原型设计。说到跨平台解决方案，TensorFlow看起来更合适。但是，值得注意的是，对于同样的任务，用户可以使用2017年推出的Caffe2移动框架。</a:t>
            </a:r>
            <a:endParaRPr lang="zh-CN" altLang="en-US" sz="1600"/>
          </a:p>
        </p:txBody>
      </p:sp>
      <p:pic>
        <p:nvPicPr>
          <p:cNvPr id="109" name="图片 108"/>
          <p:cNvPicPr>
            <a:picLocks noChangeAspect="1"/>
          </p:cNvPicPr>
          <p:nvPr/>
        </p:nvPicPr>
        <p:blipFill>
          <a:blip r:embed="rId1"/>
          <a:srcRect l="9056" t="18549" r="10586" b="26961"/>
          <a:stretch>
            <a:fillRect/>
          </a:stretch>
        </p:blipFill>
        <p:spPr>
          <a:xfrm>
            <a:off x="5257165" y="0"/>
            <a:ext cx="3886835" cy="717550"/>
          </a:xfrm>
          <a:prstGeom prst="rect">
            <a:avLst/>
          </a:prstGeom>
          <a:noFill/>
          <a:ln w="9525">
            <a:noFill/>
          </a:ln>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70865" y="1661771"/>
            <a:ext cx="7886700" cy="3263504"/>
          </a:xfrm>
        </p:spPr>
        <p:txBody>
          <a:bodyPr/>
          <a:lstStyle/>
          <a:p>
            <a:pPr>
              <a:lnSpc>
                <a:spcPct val="120000"/>
              </a:lnSpc>
              <a:spcAft>
                <a:spcPts val="0"/>
              </a:spcAft>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MNIST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M</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ixed </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N</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ational </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nstitute of </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S</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tandards and </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echnology database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Aft>
                <a:spcPts val="0"/>
              </a:spcAft>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手写数字数据库</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Aft>
                <a:spcPts val="0"/>
              </a:spcAft>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训练样本：</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60000</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；测试样本：</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10000</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Aft>
                <a:spcPts val="0"/>
              </a:spcAft>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样本图像：</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28*28</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，灰度图</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Aft>
                <a:spcPts val="0"/>
              </a:spcAft>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数据集大小：</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12MB</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Aft>
                <a:spcPts val="0"/>
              </a:spcAft>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下载地址：</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hlinkClick r:id="rId1"/>
              </a:rPr>
              <a:t>http://yann.lecun.com/exdb/mnist/index.html</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1603375" y="273685"/>
            <a:ext cx="6911975" cy="994410"/>
          </a:xfrm>
        </p:spPr>
        <p:txBody>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MNIST</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4" name="Picture 2" descr="MNIST Digi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2344" y="0"/>
            <a:ext cx="1821656" cy="145732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3"/>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4"/>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42085" y="273685"/>
            <a:ext cx="7073265" cy="994410"/>
          </a:xfrm>
        </p:spPr>
        <p:txBody>
          <a:bodyPr>
            <a:normAutofit/>
          </a:bodyPr>
          <a:lstStyle/>
          <a:p>
            <a:pPr algn="l" defTabSz="914400">
              <a:lnSpc>
                <a:spcPct val="100000"/>
              </a:lnSpc>
              <a:buClrTx/>
              <a:buSzTx/>
              <a:buFontTx/>
            </a:pPr>
            <a:r>
              <a:rPr lang="en-US" altLang="zh-CN" sz="2400" b="1" dirty="0">
                <a:solidFill>
                  <a:schemeClr val="accent1"/>
                </a:solidFill>
                <a:latin typeface="微软雅黑" panose="020B0503020204020204" pitchFamily="34" charset="-122"/>
                <a:ea typeface="微软雅黑" panose="020B0503020204020204" pitchFamily="34" charset="-122"/>
                <a:cs typeface="+mn-cs"/>
              </a:rPr>
              <a:t>Theano</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sp>
        <p:nvSpPr>
          <p:cNvPr id="2" name="内容占位符 1"/>
          <p:cNvSpPr/>
          <p:nvPr>
            <p:ph idx="1"/>
          </p:nvPr>
        </p:nvSpPr>
        <p:spPr>
          <a:xfrm>
            <a:off x="362903" y="1267936"/>
            <a:ext cx="7886700" cy="3263504"/>
          </a:xfrm>
        </p:spPr>
        <p:txBody>
          <a:bodyPr/>
          <a:p>
            <a:r>
              <a:rPr lang="zh-CN" altLang="en-US"/>
              <a:t>主要维护方：UdeM</a:t>
            </a:r>
            <a:endParaRPr lang="zh-CN" altLang="en-US"/>
          </a:p>
          <a:p>
            <a:r>
              <a:rPr lang="zh-CN" altLang="en-US"/>
              <a:t>支持的语言：Python</a:t>
            </a:r>
            <a:endParaRPr lang="zh-CN" altLang="en-US"/>
          </a:p>
          <a:p>
            <a:r>
              <a:rPr lang="zh-CN" altLang="en-US"/>
              <a:t>GitHub源码地址：</a:t>
            </a:r>
            <a:endParaRPr lang="zh-CN" altLang="en-US"/>
          </a:p>
          <a:p>
            <a:r>
              <a:rPr lang="zh-CN" altLang="en-US" sz="1350"/>
              <a:t>https://github.com/Theano/Theano</a:t>
            </a:r>
            <a:endParaRPr lang="zh-CN" altLang="en-US" sz="1350"/>
          </a:p>
        </p:txBody>
      </p:sp>
      <p:pic>
        <p:nvPicPr>
          <p:cNvPr id="4" name="图片 3"/>
          <p:cNvPicPr>
            <a:picLocks noChangeAspect="1"/>
          </p:cNvPicPr>
          <p:nvPr/>
        </p:nvPicPr>
        <p:blipFill>
          <a:blip r:embed="rId1"/>
          <a:stretch>
            <a:fillRect/>
          </a:stretch>
        </p:blipFill>
        <p:spPr>
          <a:xfrm>
            <a:off x="5876925" y="0"/>
            <a:ext cx="3267075" cy="791051"/>
          </a:xfrm>
          <a:prstGeom prst="rect">
            <a:avLst/>
          </a:prstGeom>
        </p:spPr>
      </p:pic>
      <p:sp>
        <p:nvSpPr>
          <p:cNvPr id="5" name="文本框 4"/>
          <p:cNvSpPr txBox="1"/>
          <p:nvPr/>
        </p:nvSpPr>
        <p:spPr>
          <a:xfrm>
            <a:off x="4088606" y="1276350"/>
            <a:ext cx="4572000" cy="3784600"/>
          </a:xfrm>
          <a:prstGeom prst="rect">
            <a:avLst/>
          </a:prstGeom>
          <a:noFill/>
        </p:spPr>
        <p:txBody>
          <a:bodyPr wrap="square" rtlCol="0" anchor="t">
            <a:spAutoFit/>
          </a:bodyPr>
          <a:p>
            <a:pPr marL="342900" indent="-342900">
              <a:buFont typeface="Wingdings" panose="05000000000000000000" charset="0"/>
              <a:buChar char="ü"/>
            </a:pPr>
            <a:r>
              <a:rPr lang="zh-CN" altLang="en-US" sz="1500">
                <a:latin typeface="微软雅黑" panose="020B0503020204020204" pitchFamily="34" charset="-122"/>
                <a:ea typeface="微软雅黑" panose="020B0503020204020204" pitchFamily="34" charset="-122"/>
                <a:cs typeface="微软雅黑" panose="020B0503020204020204" pitchFamily="34" charset="-122"/>
              </a:rPr>
              <a:t>Theano诞生于2008年，由蒙特利尔大学的LISA实验室开发并维护，是一个高性能的符号计算及深度学习框架</a:t>
            </a:r>
            <a:endParaRPr lang="zh-CN" altLang="en-US" sz="15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charset="0"/>
              <a:buChar char="ü"/>
            </a:pPr>
            <a:r>
              <a:rPr lang="zh-CN" altLang="en-US" sz="1500">
                <a:latin typeface="微软雅黑" panose="020B0503020204020204" pitchFamily="34" charset="-122"/>
                <a:ea typeface="微软雅黑" panose="020B0503020204020204" pitchFamily="34" charset="-122"/>
                <a:cs typeface="微软雅黑" panose="020B0503020204020204" pitchFamily="34" charset="-122"/>
              </a:rPr>
              <a:t>它完全基于Python，专门用于对数学表达式的定义、求值与优化</a:t>
            </a:r>
            <a:endParaRPr lang="zh-CN" altLang="en-US" sz="15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charset="0"/>
              <a:buChar char="ü"/>
            </a:pPr>
            <a:r>
              <a:rPr lang="zh-CN" altLang="en-US" sz="1500">
                <a:latin typeface="微软雅黑" panose="020B0503020204020204" pitchFamily="34" charset="-122"/>
                <a:ea typeface="微软雅黑" panose="020B0503020204020204" pitchFamily="34" charset="-122"/>
                <a:cs typeface="微软雅黑" panose="020B0503020204020204" pitchFamily="34" charset="-122"/>
              </a:rPr>
              <a:t>得益于对GU的透明使用，Theano尤其适用于包含高维度数组的数学表达式，并且计算效率比较高</a:t>
            </a:r>
            <a:endParaRPr lang="zh-CN" altLang="en-US" sz="15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5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charset="0"/>
              <a:buChar char="ü"/>
            </a:pPr>
            <a:r>
              <a:rPr lang="zh-CN" altLang="en-US" sz="1500">
                <a:latin typeface="微软雅黑" panose="020B0503020204020204" pitchFamily="34" charset="-122"/>
                <a:ea typeface="微软雅黑" panose="020B0503020204020204" pitchFamily="34" charset="-122"/>
                <a:cs typeface="微软雅黑" panose="020B0503020204020204" pitchFamily="34" charset="-122"/>
              </a:rPr>
              <a:t>因Theano出现的时间较早，后来涌现出一批基于Theano的深度学习库，并完成了对Theano的上层封装以及功能扩展</a:t>
            </a:r>
            <a:endParaRPr lang="zh-CN" altLang="en-US" sz="15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charset="0"/>
              <a:buChar char="ü"/>
            </a:pPr>
            <a:r>
              <a:rPr lang="zh-CN" altLang="en-US" sz="1500">
                <a:latin typeface="微软雅黑" panose="020B0503020204020204" pitchFamily="34" charset="-122"/>
                <a:ea typeface="微软雅黑" panose="020B0503020204020204" pitchFamily="34" charset="-122"/>
                <a:cs typeface="微软雅黑" panose="020B0503020204020204" pitchFamily="34" charset="-122"/>
              </a:rPr>
              <a:t>在这些派生库中，比较著名的就是本书要学习的Keras</a:t>
            </a:r>
            <a:endParaRPr lang="zh-CN" altLang="en-US" sz="15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buFont typeface="Wingdings" panose="05000000000000000000" charset="0"/>
              <a:buChar char="ü"/>
            </a:pPr>
            <a:r>
              <a:rPr lang="zh-CN" altLang="en-US" sz="1500">
                <a:latin typeface="微软雅黑" panose="020B0503020204020204" pitchFamily="34" charset="-122"/>
                <a:ea typeface="微软雅黑" panose="020B0503020204020204" pitchFamily="34" charset="-122"/>
                <a:cs typeface="微软雅黑" panose="020B0503020204020204" pitchFamily="34" charset="-122"/>
              </a:rPr>
              <a:t>Keras将一些基本的组件封装成模块，使得用户在编写、调试以及阅读网络代码时更加清晰</a:t>
            </a:r>
            <a:endParaRPr lang="zh-CN" altLang="en-US" sz="15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71926" y="2928461"/>
            <a:ext cx="3575209" cy="1486853"/>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3"/>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4"/>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7" name="文本框 6"/>
          <p:cNvSpPr txBox="1"/>
          <p:nvPr/>
        </p:nvSpPr>
        <p:spPr>
          <a:xfrm>
            <a:off x="2900045" y="391795"/>
            <a:ext cx="4572000" cy="275590"/>
          </a:xfrm>
          <a:prstGeom prst="rect">
            <a:avLst/>
          </a:prstGeom>
          <a:noFill/>
        </p:spPr>
        <p:txBody>
          <a:bodyPr wrap="square" rtlCol="0" anchor="t">
            <a:spAutoFit/>
          </a:bodyPr>
          <a:p>
            <a:r>
              <a:rPr lang="zh-CN" altLang="en-US" sz="1200">
                <a:hlinkClick r:id="rId5" tooltip="" action="ppaction://hlinkfile"/>
              </a:rPr>
              <a:t>https://zhuanlan.zhihu.com/p/24218567</a:t>
            </a:r>
            <a:endParaRPr lang="zh-CN" altLang="en-US" sz="120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504950" y="273685"/>
            <a:ext cx="7010400" cy="994410"/>
          </a:xfrm>
        </p:spPr>
        <p:txBody>
          <a:bodyPr>
            <a:normAutofit/>
          </a:bodyPr>
          <a:lstStyle/>
          <a:p>
            <a:pPr algn="l" defTabSz="914400">
              <a:lnSpc>
                <a:spcPct val="100000"/>
              </a:lnSpc>
              <a:buClrTx/>
              <a:buSzTx/>
              <a:buFontTx/>
            </a:pPr>
            <a:r>
              <a:rPr lang="en-US" altLang="zh-CN" sz="2400" b="1" dirty="0">
                <a:solidFill>
                  <a:schemeClr val="accent1"/>
                </a:solidFill>
                <a:latin typeface="微软雅黑" panose="020B0503020204020204" pitchFamily="34" charset="-122"/>
                <a:ea typeface="微软雅黑" panose="020B0503020204020204" pitchFamily="34" charset="-122"/>
                <a:cs typeface="+mn-cs"/>
              </a:rPr>
              <a:t>CNTK</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sp>
        <p:nvSpPr>
          <p:cNvPr id="2" name="内容占位符 1"/>
          <p:cNvSpPr/>
          <p:nvPr>
            <p:ph idx="1"/>
          </p:nvPr>
        </p:nvSpPr>
        <p:spPr>
          <a:xfrm>
            <a:off x="401003" y="1023461"/>
            <a:ext cx="7886700" cy="3263504"/>
          </a:xfrm>
        </p:spPr>
        <p:txBody>
          <a:bodyPr/>
          <a:p>
            <a:r>
              <a:rPr lang="zh-CN" altLang="en-US"/>
              <a:t>主要维护方：Microsoft</a:t>
            </a:r>
            <a:endParaRPr lang="zh-CN" altLang="en-US"/>
          </a:p>
          <a:p>
            <a:r>
              <a:rPr lang="zh-CN" altLang="en-US"/>
              <a:t>支持的语言：C++/Python/C#/.NET/Java/R</a:t>
            </a:r>
            <a:endParaRPr lang="zh-CN" altLang="en-US"/>
          </a:p>
          <a:p>
            <a:r>
              <a:rPr lang="zh-CN" altLang="en-US"/>
              <a:t>GitHub源码地址</a:t>
            </a:r>
            <a:r>
              <a:rPr lang="en-US" altLang="zh-CN"/>
              <a:t>  </a:t>
            </a:r>
            <a:r>
              <a:rPr lang="zh-CN" altLang="en-US" sz="1350"/>
              <a:t>https://github.com/Microsoft/CNTK</a:t>
            </a:r>
            <a:endParaRPr lang="zh-CN" altLang="en-US" sz="1350"/>
          </a:p>
        </p:txBody>
      </p:sp>
      <p:pic>
        <p:nvPicPr>
          <p:cNvPr id="4" name="图片 3"/>
          <p:cNvPicPr>
            <a:picLocks noChangeAspect="1"/>
          </p:cNvPicPr>
          <p:nvPr/>
        </p:nvPicPr>
        <p:blipFill>
          <a:blip r:embed="rId1"/>
          <a:stretch>
            <a:fillRect/>
          </a:stretch>
        </p:blipFill>
        <p:spPr>
          <a:xfrm>
            <a:off x="199549" y="2316956"/>
            <a:ext cx="4550569" cy="2657475"/>
          </a:xfrm>
          <a:prstGeom prst="rect">
            <a:avLst/>
          </a:prstGeom>
        </p:spPr>
      </p:pic>
      <p:pic>
        <p:nvPicPr>
          <p:cNvPr id="5" name="图片 4"/>
          <p:cNvPicPr>
            <a:picLocks noChangeAspect="1"/>
          </p:cNvPicPr>
          <p:nvPr/>
        </p:nvPicPr>
        <p:blipFill>
          <a:blip r:embed="rId2"/>
          <a:stretch>
            <a:fillRect/>
          </a:stretch>
        </p:blipFill>
        <p:spPr>
          <a:xfrm>
            <a:off x="7227570" y="0"/>
            <a:ext cx="1916430" cy="2644775"/>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3"/>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4"/>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6" name="文本框 5"/>
          <p:cNvSpPr txBox="1"/>
          <p:nvPr/>
        </p:nvSpPr>
        <p:spPr>
          <a:xfrm>
            <a:off x="3300095" y="391795"/>
            <a:ext cx="4572000" cy="275590"/>
          </a:xfrm>
          <a:prstGeom prst="rect">
            <a:avLst/>
          </a:prstGeom>
          <a:noFill/>
        </p:spPr>
        <p:txBody>
          <a:bodyPr wrap="square" rtlCol="0" anchor="t">
            <a:spAutoFit/>
          </a:bodyPr>
          <a:p>
            <a:r>
              <a:rPr lang="zh-CN" altLang="en-US" sz="1200">
                <a:hlinkClick r:id="rId5" tooltip="" action="ppaction://hlinkfile"/>
              </a:rPr>
              <a:t>https://zhuanlan.zhihu.com/p/28047133</a:t>
            </a:r>
            <a:endParaRPr lang="zh-CN" altLang="en-US" sz="120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328420" y="273685"/>
            <a:ext cx="7186930" cy="994410"/>
          </a:xfrm>
        </p:spPr>
        <p:txBody>
          <a:bodyPr>
            <a:normAutofit/>
          </a:bodyPr>
          <a:lstStyle/>
          <a:p>
            <a:pPr algn="l" defTabSz="914400">
              <a:lnSpc>
                <a:spcPct val="100000"/>
              </a:lnSpc>
              <a:buClrTx/>
              <a:buSzTx/>
              <a:buFontTx/>
            </a:pPr>
            <a:r>
              <a:rPr lang="en-US" altLang="zh-CN" sz="2400" b="1" dirty="0">
                <a:solidFill>
                  <a:schemeClr val="accent1"/>
                </a:solidFill>
                <a:latin typeface="微软雅黑" panose="020B0503020204020204" pitchFamily="34" charset="-122"/>
                <a:ea typeface="微软雅黑" panose="020B0503020204020204" pitchFamily="34" charset="-122"/>
                <a:cs typeface="+mn-cs"/>
              </a:rPr>
              <a:t>CNTK</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sp>
        <p:nvSpPr>
          <p:cNvPr id="2" name="内容占位符 1"/>
          <p:cNvSpPr/>
          <p:nvPr>
            <p:ph idx="1"/>
          </p:nvPr>
        </p:nvSpPr>
        <p:spPr>
          <a:xfrm>
            <a:off x="224155" y="1075055"/>
            <a:ext cx="6672580" cy="3971925"/>
          </a:xfrm>
        </p:spPr>
        <p:txBody>
          <a:bodyPr>
            <a:noAutofit/>
          </a:bodyPr>
          <a:p>
            <a:r>
              <a:rPr lang="zh-CN" altLang="en-US" sz="1400"/>
              <a:t>CNTK（Microsoft Cognitive Toolkit）是微软开源的深度学习工具包，它通过有向图将神经网络描述为一系列计算步骤。在有向图中，叶节点表示输入值或网络参数，其他节点表示其输入上的矩阵运算。</a:t>
            </a:r>
            <a:endParaRPr lang="zh-CN" altLang="en-US" sz="1400"/>
          </a:p>
          <a:p>
            <a:endParaRPr lang="zh-CN" altLang="en-US" sz="1400"/>
          </a:p>
          <a:p>
            <a:r>
              <a:rPr lang="zh-CN" altLang="en-US" sz="1400"/>
              <a:t>CNTK允许用户非常轻松地实现和组合流行的模型，包括前馈神经网络（DNN）、卷积神经网络（CNN）和循环神经网络（RNN、LSTM）。与目前大部分框架一样，CNTK实现了自动求导，利用随机梯度下降方法进行优化。</a:t>
            </a:r>
            <a:endParaRPr lang="zh-CN" altLang="en-US" sz="1400"/>
          </a:p>
          <a:p>
            <a:endParaRPr lang="zh-CN" altLang="en-US" sz="1400"/>
          </a:p>
          <a:p>
            <a:r>
              <a:rPr lang="zh-CN" altLang="en-US" sz="1400"/>
              <a:t>CNTK的基本特性：</a:t>
            </a:r>
            <a:endParaRPr lang="zh-CN" altLang="en-US" sz="1400"/>
          </a:p>
          <a:p>
            <a:pPr lvl="1"/>
            <a:r>
              <a:rPr lang="zh-CN" altLang="en-US" sz="1400"/>
              <a:t>CNTK性能较好，按照其官方的说法，它比其他的开源框架性能都要好</a:t>
            </a:r>
            <a:endParaRPr lang="zh-CN" altLang="en-US" sz="1400"/>
          </a:p>
          <a:p>
            <a:pPr lvl="1"/>
            <a:r>
              <a:rPr lang="zh-CN" altLang="en-US" sz="1400"/>
              <a:t>适合做语音任务，CNTK本就是微软语音团队开源的，自然更适合做语音任务，便于在使用RNN等模型以及时空尺度时进行卷积</a:t>
            </a:r>
            <a:endParaRPr lang="zh-CN" altLang="en-US" sz="1400"/>
          </a:p>
          <a:p>
            <a:r>
              <a:rPr lang="zh-CN" altLang="en-US" sz="1400"/>
              <a:t>微软开发的CNTK-R包提供了R与CNTK的API接口：</a:t>
            </a:r>
            <a:endParaRPr lang="zh-CN" altLang="en-US" sz="1400"/>
          </a:p>
          <a:p>
            <a:pPr lvl="1"/>
            <a:r>
              <a:rPr lang="zh-CN" altLang="en-US" sz="1400"/>
              <a:t>https://microsoft.github.io/CNTK-R/</a:t>
            </a:r>
            <a:endParaRPr lang="zh-CN" altLang="en-US" sz="1400"/>
          </a:p>
          <a:p>
            <a:pPr lvl="1"/>
            <a:r>
              <a:rPr lang="zh-CN" altLang="en-US" sz="1400"/>
              <a:t>https://github.com/microsoft/CNTK-R</a:t>
            </a:r>
            <a:endParaRPr lang="zh-CN" altLang="en-US" sz="1400"/>
          </a:p>
        </p:txBody>
      </p:sp>
      <p:pic>
        <p:nvPicPr>
          <p:cNvPr id="5" name="图片 4"/>
          <p:cNvPicPr>
            <a:picLocks noChangeAspect="1"/>
          </p:cNvPicPr>
          <p:nvPr/>
        </p:nvPicPr>
        <p:blipFill>
          <a:blip r:embed="rId1"/>
          <a:stretch>
            <a:fillRect/>
          </a:stretch>
        </p:blipFill>
        <p:spPr>
          <a:xfrm>
            <a:off x="7353935" y="0"/>
            <a:ext cx="1788160" cy="2466340"/>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363345" y="273685"/>
            <a:ext cx="7152005" cy="994410"/>
          </a:xfrm>
        </p:spPr>
        <p:txBody>
          <a:bodyPr>
            <a:normAutofit/>
          </a:bodyPr>
          <a:lstStyle/>
          <a:p>
            <a:r>
              <a:rPr lang="en-US" altLang="zh-CN" sz="2400" b="1" dirty="0">
                <a:solidFill>
                  <a:schemeClr val="accent1"/>
                </a:solidFill>
                <a:latin typeface="微软雅黑" panose="020B0503020204020204" pitchFamily="34" charset="-122"/>
                <a:ea typeface="微软雅黑" panose="020B0503020204020204" pitchFamily="34" charset="-122"/>
                <a:cs typeface="+mn-cs"/>
              </a:rPr>
              <a:t>MXNet</a:t>
            </a:r>
            <a:endParaRPr lang="zh-CN" altLang="en-US" sz="3000" b="1" dirty="0">
              <a:latin typeface="微软雅黑" panose="020B0503020204020204" pitchFamily="34" charset="-122"/>
              <a:ea typeface="微软雅黑" panose="020B0503020204020204" pitchFamily="34" charset="-122"/>
            </a:endParaRPr>
          </a:p>
        </p:txBody>
      </p:sp>
      <p:sp>
        <p:nvSpPr>
          <p:cNvPr id="2" name="内容占位符 1"/>
          <p:cNvSpPr/>
          <p:nvPr>
            <p:ph idx="1"/>
          </p:nvPr>
        </p:nvSpPr>
        <p:spPr>
          <a:xfrm>
            <a:off x="400368" y="1209516"/>
            <a:ext cx="8743474" cy="3263741"/>
          </a:xfrm>
        </p:spPr>
        <p:txBody>
          <a:bodyPr/>
          <a:p>
            <a:r>
              <a:rPr lang="zh-CN" altLang="en-US"/>
              <a:t>主要维护方：DMLC</a:t>
            </a:r>
            <a:endParaRPr lang="zh-CN" altLang="en-US"/>
          </a:p>
          <a:p>
            <a:r>
              <a:rPr lang="zh-CN" altLang="en-US"/>
              <a:t>支持的语言：C++/Python/R等</a:t>
            </a:r>
            <a:endParaRPr lang="zh-CN" altLang="en-US"/>
          </a:p>
          <a:p>
            <a:r>
              <a:rPr lang="zh-CN" altLang="en-US"/>
              <a:t>GitHub源码地址：https://github.com/apache/incubator-mxnet</a:t>
            </a:r>
            <a:endParaRPr lang="zh-CN" altLang="en-US"/>
          </a:p>
        </p:txBody>
      </p:sp>
      <p:pic>
        <p:nvPicPr>
          <p:cNvPr id="4" name="图片 3"/>
          <p:cNvPicPr>
            <a:picLocks noChangeAspect="1"/>
          </p:cNvPicPr>
          <p:nvPr/>
        </p:nvPicPr>
        <p:blipFill>
          <a:blip r:embed="rId1"/>
          <a:stretch>
            <a:fillRect/>
          </a:stretch>
        </p:blipFill>
        <p:spPr>
          <a:xfrm>
            <a:off x="1287304" y="2944178"/>
            <a:ext cx="1400175" cy="1885950"/>
          </a:xfrm>
          <a:prstGeom prst="rect">
            <a:avLst/>
          </a:prstGeom>
        </p:spPr>
      </p:pic>
      <p:pic>
        <p:nvPicPr>
          <p:cNvPr id="110" name="图片 109"/>
          <p:cNvPicPr/>
          <p:nvPr/>
        </p:nvPicPr>
        <p:blipFill>
          <a:blip r:embed="rId2"/>
          <a:srcRect t="14180" r="3894" b="3810"/>
          <a:stretch>
            <a:fillRect/>
          </a:stretch>
        </p:blipFill>
        <p:spPr>
          <a:xfrm>
            <a:off x="6807835" y="55245"/>
            <a:ext cx="2255520" cy="793115"/>
          </a:xfrm>
          <a:prstGeom prst="rect">
            <a:avLst/>
          </a:prstGeom>
          <a:noFill/>
          <a:ln w="9525">
            <a:noFill/>
          </a:ln>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3"/>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4"/>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 name="文本框 4"/>
          <p:cNvSpPr txBox="1"/>
          <p:nvPr/>
        </p:nvSpPr>
        <p:spPr>
          <a:xfrm>
            <a:off x="3300730" y="593725"/>
            <a:ext cx="4572000" cy="275590"/>
          </a:xfrm>
          <a:prstGeom prst="rect">
            <a:avLst/>
          </a:prstGeom>
          <a:noFill/>
        </p:spPr>
        <p:txBody>
          <a:bodyPr wrap="square" rtlCol="0" anchor="t">
            <a:spAutoFit/>
          </a:bodyPr>
          <a:p>
            <a:r>
              <a:rPr lang="zh-CN" altLang="en-US" sz="1200">
                <a:hlinkClick r:id="rId5" tooltip="" action="ppaction://hlinkfile"/>
              </a:rPr>
              <a:t>https://zhuanlan.zhihu.com/p/148170015</a:t>
            </a:r>
            <a:endParaRPr lang="zh-CN" altLang="en-US" sz="120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80820" y="273685"/>
            <a:ext cx="7034530" cy="994410"/>
          </a:xfrm>
        </p:spPr>
        <p:txBody>
          <a:bodyPr>
            <a:normAutofit/>
          </a:bodyPr>
          <a:lstStyle/>
          <a:p>
            <a:r>
              <a:rPr lang="en-US" altLang="zh-CN" sz="2400" b="1" dirty="0">
                <a:solidFill>
                  <a:schemeClr val="accent1"/>
                </a:solidFill>
                <a:latin typeface="微软雅黑" panose="020B0503020204020204" pitchFamily="34" charset="-122"/>
                <a:ea typeface="微软雅黑" panose="020B0503020204020204" pitchFamily="34" charset="-122"/>
                <a:cs typeface="+mn-cs"/>
              </a:rPr>
              <a:t>MXNet</a:t>
            </a:r>
            <a:endParaRPr lang="zh-CN" altLang="en-US" sz="3000" b="1" dirty="0">
              <a:latin typeface="微软雅黑" panose="020B0503020204020204" pitchFamily="34" charset="-122"/>
              <a:ea typeface="微软雅黑" panose="020B0503020204020204" pitchFamily="34" charset="-122"/>
            </a:endParaRPr>
          </a:p>
        </p:txBody>
      </p:sp>
      <p:sp>
        <p:nvSpPr>
          <p:cNvPr id="2" name="内容占位符 1"/>
          <p:cNvSpPr/>
          <p:nvPr>
            <p:ph idx="1"/>
          </p:nvPr>
        </p:nvSpPr>
        <p:spPr>
          <a:xfrm>
            <a:off x="367983" y="1461611"/>
            <a:ext cx="8743474" cy="3263741"/>
          </a:xfrm>
        </p:spPr>
        <p:txBody>
          <a:bodyPr>
            <a:normAutofit fontScale="80000"/>
          </a:bodyPr>
          <a:p>
            <a:r>
              <a:rPr lang="zh-CN" altLang="en-US"/>
              <a:t>MXNet框架允许混合符号和命令式编程，以最大限度地提高效率和生产力。MXNet的核心是一个动态依赖调度程序，可以动态地自动并行化符号和命令操作。其图形优化层使符号执行更快，内存效率更高</a:t>
            </a:r>
            <a:endParaRPr lang="zh-CN" altLang="en-US"/>
          </a:p>
          <a:p>
            <a:endParaRPr lang="zh-CN" altLang="en-US"/>
          </a:p>
          <a:p>
            <a:r>
              <a:rPr lang="zh-CN" altLang="en-US"/>
              <a:t>MXNet的基本特性：</a:t>
            </a:r>
            <a:endParaRPr lang="zh-CN" altLang="en-US"/>
          </a:p>
          <a:p>
            <a:pPr lvl="1">
              <a:buFont typeface="Wingdings" panose="05000000000000000000" charset="0"/>
              <a:buChar char="ü"/>
            </a:pPr>
            <a:r>
              <a:rPr lang="zh-CN" altLang="en-US" sz="1865"/>
              <a:t>灵活的编程模型：支持命令式和符号式编程模型</a:t>
            </a:r>
            <a:endParaRPr lang="zh-CN" altLang="en-US" sz="1865"/>
          </a:p>
          <a:p>
            <a:pPr lvl="1">
              <a:buFont typeface="Wingdings" panose="05000000000000000000" charset="0"/>
              <a:buChar char="ü"/>
            </a:pPr>
            <a:r>
              <a:rPr lang="zh-CN" altLang="en-US" sz="1865"/>
              <a:t>多语言支持：支持C++、Python、R、Julia、JavaScript、Scala、Go、Perl等。事实上，它是唯一支持所有R函数的构架</a:t>
            </a:r>
            <a:endParaRPr lang="zh-CN" altLang="en-US" sz="1865"/>
          </a:p>
          <a:p>
            <a:pPr lvl="1">
              <a:buFont typeface="Wingdings" panose="05000000000000000000" charset="0"/>
              <a:buChar char="ü"/>
            </a:pPr>
            <a:r>
              <a:rPr lang="zh-CN" altLang="en-US" sz="1865"/>
              <a:t>本地分布式训练：支持在多CPU/GPU设备上的分布式训练，使其可充分利用云计算的规模优势</a:t>
            </a:r>
            <a:endParaRPr lang="zh-CN" altLang="en-US" sz="1865"/>
          </a:p>
          <a:p>
            <a:pPr lvl="1">
              <a:buFont typeface="Wingdings" panose="05000000000000000000" charset="0"/>
              <a:buChar char="ü"/>
            </a:pPr>
            <a:r>
              <a:rPr lang="zh-CN" altLang="en-US" sz="1865"/>
              <a:t>性能优化：使用一个优化的C++后端引擎实现并行I/O和计算，无论使用哪种语言都能达到最佳性能</a:t>
            </a:r>
            <a:endParaRPr lang="zh-CN" altLang="en-US" sz="1865"/>
          </a:p>
          <a:p>
            <a:pPr lvl="1">
              <a:buFont typeface="Wingdings" panose="05000000000000000000" charset="0"/>
              <a:buChar char="ü"/>
            </a:pPr>
            <a:r>
              <a:rPr lang="zh-CN" altLang="en-US" sz="1865"/>
              <a:t>云端友好：可直接与S3、HDFS和Azure兼容</a:t>
            </a:r>
            <a:endParaRPr lang="zh-CN" altLang="en-US" sz="1865"/>
          </a:p>
        </p:txBody>
      </p:sp>
      <p:pic>
        <p:nvPicPr>
          <p:cNvPr id="110" name="图片 109"/>
          <p:cNvPicPr/>
          <p:nvPr/>
        </p:nvPicPr>
        <p:blipFill>
          <a:blip r:embed="rId1"/>
          <a:srcRect t="14180" r="3894" b="3810"/>
          <a:stretch>
            <a:fillRect/>
          </a:stretch>
        </p:blipFill>
        <p:spPr>
          <a:xfrm>
            <a:off x="6823075" y="26035"/>
            <a:ext cx="2288540" cy="864235"/>
          </a:xfrm>
          <a:prstGeom prst="rect">
            <a:avLst/>
          </a:prstGeom>
          <a:noFill/>
          <a:ln w="9525">
            <a:noFill/>
          </a:ln>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85545" y="273685"/>
            <a:ext cx="7329805" cy="994410"/>
          </a:xfrm>
        </p:spPr>
        <p:txBody>
          <a:bodyPr>
            <a:normAutofit/>
          </a:bodyPr>
          <a:lstStyle/>
          <a:p>
            <a:r>
              <a:rPr lang="en-US" altLang="zh-CN" sz="2400" b="1" dirty="0">
                <a:solidFill>
                  <a:schemeClr val="accent1"/>
                </a:solidFill>
                <a:latin typeface="微软雅黑" panose="020B0503020204020204" pitchFamily="34" charset="-122"/>
                <a:ea typeface="微软雅黑" panose="020B0503020204020204" pitchFamily="34" charset="-122"/>
                <a:cs typeface="+mn-cs"/>
              </a:rPr>
              <a:t>Deeplearning4j</a:t>
            </a:r>
            <a:endParaRPr lang="zh-CN" altLang="en-US" sz="3000" b="1" dirty="0">
              <a:latin typeface="微软雅黑" panose="020B0503020204020204" pitchFamily="34" charset="-122"/>
              <a:ea typeface="微软雅黑" panose="020B0503020204020204" pitchFamily="34" charset="-122"/>
            </a:endParaRPr>
          </a:p>
        </p:txBody>
      </p:sp>
      <p:sp>
        <p:nvSpPr>
          <p:cNvPr id="2" name="内容占位符 1"/>
          <p:cNvSpPr/>
          <p:nvPr>
            <p:ph idx="1"/>
          </p:nvPr>
        </p:nvSpPr>
        <p:spPr>
          <a:xfrm>
            <a:off x="401003" y="1023461"/>
            <a:ext cx="7886700" cy="3263504"/>
          </a:xfrm>
        </p:spPr>
        <p:txBody>
          <a:bodyPr/>
          <a:p>
            <a:r>
              <a:rPr lang="zh-CN" altLang="en-US"/>
              <a:t>主要维护方：Eclipse</a:t>
            </a:r>
            <a:endParaRPr lang="zh-CN" altLang="en-US"/>
          </a:p>
          <a:p>
            <a:r>
              <a:rPr lang="zh-CN" altLang="en-US"/>
              <a:t>支持的语言：Java/Scala等</a:t>
            </a:r>
            <a:endParaRPr lang="zh-CN" altLang="en-US"/>
          </a:p>
          <a:p>
            <a:r>
              <a:rPr lang="zh-CN" altLang="en-US"/>
              <a:t>GitHub源码地址：</a:t>
            </a:r>
            <a:r>
              <a:rPr lang="zh-CN" altLang="en-US" sz="1500"/>
              <a:t>https://github.com/deeplearning4j/deeplearning4j</a:t>
            </a:r>
            <a:endParaRPr lang="zh-CN" altLang="en-US" sz="1500"/>
          </a:p>
        </p:txBody>
      </p:sp>
      <p:pic>
        <p:nvPicPr>
          <p:cNvPr id="5" name="图片 4"/>
          <p:cNvPicPr>
            <a:picLocks noChangeAspect="1"/>
          </p:cNvPicPr>
          <p:nvPr/>
        </p:nvPicPr>
        <p:blipFill>
          <a:blip r:embed="rId1"/>
          <a:stretch>
            <a:fillRect/>
          </a:stretch>
        </p:blipFill>
        <p:spPr>
          <a:xfrm>
            <a:off x="1773079" y="2278539"/>
            <a:ext cx="5828348" cy="2761774"/>
          </a:xfrm>
          <a:prstGeom prst="rect">
            <a:avLst/>
          </a:prstGeom>
        </p:spPr>
      </p:pic>
      <p:pic>
        <p:nvPicPr>
          <p:cNvPr id="6" name="图片 5"/>
          <p:cNvPicPr>
            <a:picLocks noChangeAspect="1"/>
          </p:cNvPicPr>
          <p:nvPr/>
        </p:nvPicPr>
        <p:blipFill>
          <a:blip r:embed="rId2"/>
          <a:stretch>
            <a:fillRect/>
          </a:stretch>
        </p:blipFill>
        <p:spPr>
          <a:xfrm>
            <a:off x="6965156" y="0"/>
            <a:ext cx="2178844" cy="892969"/>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3"/>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4"/>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4333875" y="972820"/>
            <a:ext cx="4572000" cy="275590"/>
          </a:xfrm>
          <a:prstGeom prst="rect">
            <a:avLst/>
          </a:prstGeom>
          <a:noFill/>
        </p:spPr>
        <p:txBody>
          <a:bodyPr wrap="square" rtlCol="0" anchor="t">
            <a:spAutoFit/>
          </a:bodyPr>
          <a:p>
            <a:r>
              <a:rPr lang="zh-CN" altLang="en-US" sz="1200">
                <a:hlinkClick r:id="rId5" tooltip="" action="ppaction://hlinkfile"/>
              </a:rPr>
              <a:t>https://zhuanlan.zhihu.com/p/26389690</a:t>
            </a:r>
            <a:endParaRPr lang="zh-CN" altLang="en-US" sz="120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0150" y="412750"/>
            <a:ext cx="4156075" cy="658495"/>
          </a:xfrm>
        </p:spPr>
        <p:txBody>
          <a:bodyPr>
            <a:normAutofit/>
          </a:bodyPr>
          <a:lstStyle/>
          <a:p>
            <a:pPr algn="l" defTabSz="914400">
              <a:lnSpc>
                <a:spcPct val="100000"/>
              </a:lnSpc>
              <a:buClrTx/>
              <a:buSzTx/>
              <a:buFontTx/>
            </a:pPr>
            <a:r>
              <a:rPr lang="en-US" altLang="zh-CN" sz="2400" b="1" dirty="0">
                <a:solidFill>
                  <a:schemeClr val="accent1"/>
                </a:solidFill>
                <a:latin typeface="微软雅黑" panose="020B0503020204020204" pitchFamily="34" charset="-122"/>
                <a:ea typeface="微软雅黑" panose="020B0503020204020204" pitchFamily="34" charset="-122"/>
                <a:cs typeface="+mn-cs"/>
                <a:sym typeface="+mn-ea"/>
              </a:rPr>
              <a:t>Deeplearning4j</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sp>
        <p:nvSpPr>
          <p:cNvPr id="2" name="内容占位符 1"/>
          <p:cNvSpPr/>
          <p:nvPr>
            <p:ph idx="1"/>
          </p:nvPr>
        </p:nvSpPr>
        <p:spPr>
          <a:xfrm>
            <a:off x="305435" y="1169035"/>
            <a:ext cx="8601075" cy="3263265"/>
          </a:xfrm>
        </p:spPr>
        <p:txBody>
          <a:bodyPr>
            <a:noAutofit/>
          </a:bodyPr>
          <a:p>
            <a:pPr>
              <a:lnSpc>
                <a:spcPct val="140000"/>
              </a:lnSpc>
            </a:pPr>
            <a:r>
              <a:rPr lang="zh-CN" altLang="en-US" sz="1600"/>
              <a:t>那些对Java或Scala有编程偏好的人应或许会更喜欢DL4J（Java深度学习的缩写，Deep Learning for Java）</a:t>
            </a:r>
            <a:endParaRPr lang="zh-CN" altLang="en-US" sz="1600"/>
          </a:p>
          <a:p>
            <a:pPr>
              <a:lnSpc>
                <a:spcPct val="140000"/>
              </a:lnSpc>
            </a:pPr>
            <a:r>
              <a:rPr lang="zh-CN" altLang="en-US" sz="1600"/>
              <a:t>值得强调的特点：</a:t>
            </a:r>
            <a:endParaRPr lang="zh-CN" altLang="en-US" sz="1600"/>
          </a:p>
          <a:p>
            <a:pPr lvl="1">
              <a:lnSpc>
                <a:spcPct val="140000"/>
              </a:lnSpc>
              <a:buFont typeface="Wingdings" panose="05000000000000000000" charset="0"/>
              <a:buChar char="ü"/>
            </a:pPr>
            <a:r>
              <a:rPr lang="zh-CN" altLang="en-US" sz="1600"/>
              <a:t>DL4J中的神经网络训练是通过集群迭代并行进行的</a:t>
            </a:r>
            <a:endParaRPr lang="zh-CN" altLang="en-US" sz="1600"/>
          </a:p>
          <a:p>
            <a:pPr lvl="1">
              <a:lnSpc>
                <a:spcPct val="140000"/>
              </a:lnSpc>
              <a:buFont typeface="Wingdings" panose="05000000000000000000" charset="0"/>
              <a:buChar char="ü"/>
            </a:pPr>
            <a:r>
              <a:rPr lang="zh-CN" altLang="en-US" sz="1600"/>
              <a:t>这个过程由Hadoop和Spark架构支持</a:t>
            </a:r>
            <a:endParaRPr lang="zh-CN" altLang="en-US" sz="1600"/>
          </a:p>
          <a:p>
            <a:pPr lvl="1">
              <a:lnSpc>
                <a:spcPct val="140000"/>
              </a:lnSpc>
              <a:buFont typeface="Wingdings" panose="05000000000000000000" charset="0"/>
              <a:buChar char="ü"/>
            </a:pPr>
            <a:r>
              <a:rPr lang="zh-CN" altLang="en-US" sz="1600"/>
              <a:t>使用Java允许用户在Android设备的程序开发中使用该库</a:t>
            </a:r>
            <a:endParaRPr lang="zh-CN" altLang="en-US" sz="1600"/>
          </a:p>
          <a:p>
            <a:pPr>
              <a:lnSpc>
                <a:spcPct val="140000"/>
              </a:lnSpc>
            </a:pPr>
            <a:r>
              <a:rPr lang="zh-CN" altLang="en-US" sz="1600"/>
              <a:t>DL4J的好处：</a:t>
            </a:r>
            <a:endParaRPr lang="zh-CN" altLang="en-US" sz="1600"/>
          </a:p>
          <a:p>
            <a:pPr lvl="1">
              <a:lnSpc>
                <a:spcPct val="140000"/>
              </a:lnSpc>
              <a:buFont typeface="Wingdings" panose="05000000000000000000" charset="0"/>
              <a:buChar char="ü"/>
            </a:pPr>
            <a:r>
              <a:rPr lang="zh-CN" altLang="en-US" sz="1600"/>
              <a:t>如果你正在寻找一个好的Java深度学习框架，那么它一个非常好的平台</a:t>
            </a:r>
            <a:endParaRPr lang="zh-CN" altLang="en-US" sz="1600"/>
          </a:p>
        </p:txBody>
      </p:sp>
      <p:pic>
        <p:nvPicPr>
          <p:cNvPr id="5" name="图片 4"/>
          <p:cNvPicPr>
            <a:picLocks noChangeAspect="1"/>
          </p:cNvPicPr>
          <p:nvPr/>
        </p:nvPicPr>
        <p:blipFill>
          <a:blip r:embed="rId1"/>
          <a:stretch>
            <a:fillRect/>
          </a:stretch>
        </p:blipFill>
        <p:spPr>
          <a:xfrm>
            <a:off x="6965156" y="0"/>
            <a:ext cx="2178844" cy="892969"/>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32560" y="273685"/>
            <a:ext cx="7082790" cy="994410"/>
          </a:xfrm>
        </p:spPr>
        <p:txBody>
          <a:bodyPr>
            <a:normAutofit/>
          </a:bodyPr>
          <a:lstStyle/>
          <a:p>
            <a:r>
              <a:rPr lang="en-US" altLang="zh-CN" sz="2400" b="1" dirty="0">
                <a:solidFill>
                  <a:schemeClr val="accent1"/>
                </a:solidFill>
                <a:latin typeface="微软雅黑" panose="020B0503020204020204" pitchFamily="34" charset="-122"/>
                <a:ea typeface="微软雅黑" panose="020B0503020204020204" pitchFamily="34" charset="-122"/>
                <a:cs typeface="+mn-cs"/>
              </a:rPr>
              <a:t>ONNX</a:t>
            </a:r>
            <a:endParaRPr lang="zh-CN" altLang="en-US" sz="3000" b="1" dirty="0">
              <a:latin typeface="微软雅黑" panose="020B0503020204020204" pitchFamily="34" charset="-122"/>
              <a:ea typeface="微软雅黑" panose="020B0503020204020204" pitchFamily="34" charset="-122"/>
            </a:endParaRPr>
          </a:p>
        </p:txBody>
      </p:sp>
      <p:sp>
        <p:nvSpPr>
          <p:cNvPr id="2" name="内容占位符 1"/>
          <p:cNvSpPr/>
          <p:nvPr>
            <p:ph idx="1"/>
          </p:nvPr>
        </p:nvSpPr>
        <p:spPr>
          <a:xfrm>
            <a:off x="372428" y="1852136"/>
            <a:ext cx="7886700" cy="1784509"/>
          </a:xfrm>
        </p:spPr>
        <p:txBody>
          <a:bodyPr/>
          <a:p>
            <a:r>
              <a:rPr lang="zh-CN" altLang="en-US"/>
              <a:t>框架名称：ONNX</a:t>
            </a:r>
            <a:endParaRPr lang="zh-CN" altLang="en-US"/>
          </a:p>
          <a:p>
            <a:r>
              <a:rPr lang="zh-CN" altLang="en-US"/>
              <a:t>主要维护方：Microsoft/ Facebook</a:t>
            </a:r>
            <a:endParaRPr lang="zh-CN" altLang="en-US"/>
          </a:p>
          <a:p>
            <a:r>
              <a:rPr lang="zh-CN" altLang="en-US"/>
              <a:t>支持的语言：Python/R</a:t>
            </a:r>
            <a:endParaRPr lang="zh-CN" altLang="en-US"/>
          </a:p>
          <a:p>
            <a:r>
              <a:rPr lang="zh-CN" altLang="en-US"/>
              <a:t>GitHub源码地址：</a:t>
            </a:r>
            <a:r>
              <a:rPr lang="zh-CN" altLang="en-US" sz="1350"/>
              <a:t>https://github.com/onnx/onnx</a:t>
            </a:r>
            <a:endParaRPr lang="zh-CN" altLang="en-US" sz="1350"/>
          </a:p>
        </p:txBody>
      </p:sp>
      <p:pic>
        <p:nvPicPr>
          <p:cNvPr id="111" name="图片 110"/>
          <p:cNvPicPr>
            <a:picLocks noChangeAspect="1"/>
          </p:cNvPicPr>
          <p:nvPr/>
        </p:nvPicPr>
        <p:blipFill>
          <a:blip r:embed="rId1"/>
          <a:stretch>
            <a:fillRect/>
          </a:stretch>
        </p:blipFill>
        <p:spPr>
          <a:xfrm>
            <a:off x="5997416" y="-28099"/>
            <a:ext cx="3146762" cy="810000"/>
          </a:xfrm>
          <a:prstGeom prst="rect">
            <a:avLst/>
          </a:prstGeom>
          <a:noFill/>
          <a:ln w="9525">
            <a:noFill/>
          </a:ln>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3771900" y="987425"/>
            <a:ext cx="4572000" cy="275590"/>
          </a:xfrm>
          <a:prstGeom prst="rect">
            <a:avLst/>
          </a:prstGeom>
          <a:noFill/>
        </p:spPr>
        <p:txBody>
          <a:bodyPr wrap="square" rtlCol="0" anchor="t">
            <a:spAutoFit/>
          </a:bodyPr>
          <a:p>
            <a:r>
              <a:rPr lang="zh-CN" altLang="en-US" sz="1200">
                <a:hlinkClick r:id="rId4" tooltip="" action="ppaction://hlinkfile"/>
              </a:rPr>
              <a:t>https://zhuanlan.zhihu.com/p/346511883</a:t>
            </a:r>
            <a:endParaRPr lang="zh-CN" altLang="en-US" sz="120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381125" y="273685"/>
            <a:ext cx="7134225" cy="994410"/>
          </a:xfrm>
        </p:spPr>
        <p:txBody>
          <a:bodyPr>
            <a:normAutofit/>
          </a:bodyPr>
          <a:lstStyle/>
          <a:p>
            <a:r>
              <a:rPr lang="en-US" altLang="zh-CN" sz="2400" b="1" dirty="0">
                <a:solidFill>
                  <a:schemeClr val="accent1"/>
                </a:solidFill>
                <a:latin typeface="微软雅黑" panose="020B0503020204020204" pitchFamily="34" charset="-122"/>
                <a:ea typeface="微软雅黑" panose="020B0503020204020204" pitchFamily="34" charset="-122"/>
                <a:cs typeface="+mn-cs"/>
              </a:rPr>
              <a:t>Sonnet</a:t>
            </a:r>
            <a:endParaRPr lang="zh-CN" altLang="en-US" sz="3000" b="1" dirty="0">
              <a:latin typeface="微软雅黑" panose="020B0503020204020204" pitchFamily="34" charset="-122"/>
              <a:ea typeface="微软雅黑" panose="020B0503020204020204" pitchFamily="34" charset="-122"/>
            </a:endParaRPr>
          </a:p>
        </p:txBody>
      </p:sp>
      <p:sp>
        <p:nvSpPr>
          <p:cNvPr id="2" name="内容占位符 1"/>
          <p:cNvSpPr/>
          <p:nvPr>
            <p:ph idx="1"/>
          </p:nvPr>
        </p:nvSpPr>
        <p:spPr>
          <a:xfrm>
            <a:off x="121285" y="1190625"/>
            <a:ext cx="8796020" cy="3628390"/>
          </a:xfrm>
        </p:spPr>
        <p:txBody>
          <a:bodyPr>
            <a:noAutofit/>
          </a:bodyPr>
          <a:p>
            <a:r>
              <a:rPr lang="zh-CN" altLang="en-US" sz="1800"/>
              <a:t>基于TensorFlow的Sonnet深度学习框架，它是由世界著名的公司DeepMind设计用来创建具有复杂体系结构的神经网络</a:t>
            </a:r>
            <a:endParaRPr lang="zh-CN" altLang="en-US" sz="1800"/>
          </a:p>
          <a:p>
            <a:endParaRPr lang="zh-CN" altLang="en-US" sz="1800"/>
          </a:p>
          <a:p>
            <a:r>
              <a:rPr lang="zh-CN" altLang="en-US" sz="1800"/>
              <a:t>值得强调的特点：</a:t>
            </a:r>
            <a:endParaRPr lang="zh-CN" altLang="en-US" sz="1800"/>
          </a:p>
          <a:p>
            <a:pPr lvl="1">
              <a:buFont typeface="Wingdings" panose="05000000000000000000" charset="0"/>
              <a:buChar char="ü"/>
            </a:pPr>
            <a:r>
              <a:rPr lang="zh-CN" altLang="en-US" sz="1600"/>
              <a:t>Sonnet使用高级面向对象的库，而这一特性却也有不太好的一面：在开发神经网络（NN）或其他机器学习（ML）算法时会比较抽象，从而使模型的可解释性不高。</a:t>
            </a:r>
            <a:endParaRPr lang="zh-CN" altLang="en-US" sz="1600"/>
          </a:p>
          <a:p>
            <a:pPr lvl="1">
              <a:buFont typeface="Wingdings" panose="05000000000000000000" charset="0"/>
              <a:buChar char="ü"/>
            </a:pPr>
            <a:r>
              <a:rPr lang="zh-CN" altLang="en-US" sz="1600"/>
              <a:t>Sonnet的思想是构造对应于神经网络特定部分的主要Python对象。然后这些python对象独立地连接到TF计算图中。这种分离创建对象的过程并将它们与图关联起来简化了高层体系结构的设计。关于这些原则的更多信息可以在框架文档中找到。</a:t>
            </a:r>
            <a:endParaRPr lang="zh-CN" altLang="en-US" sz="1600"/>
          </a:p>
          <a:p>
            <a:r>
              <a:rPr lang="zh-CN" altLang="en-US" sz="1800"/>
              <a:t>Sonnet的好处：</a:t>
            </a:r>
            <a:endParaRPr lang="zh-CN" altLang="en-US" sz="1800"/>
          </a:p>
          <a:p>
            <a:pPr lvl="1">
              <a:buFont typeface="Wingdings" panose="05000000000000000000" charset="0"/>
              <a:buChar char="ü"/>
            </a:pPr>
            <a:r>
              <a:rPr lang="zh-CN" altLang="en-US" sz="1600"/>
              <a:t>Sonnet的主要优点是，你可以用它很轻松地来复现DeepMind论文中展示的研究，这比用Keras来实现更容易，因为DeepMind自己也会使用Sonnet</a:t>
            </a:r>
            <a:endParaRPr lang="zh-CN" altLang="en-US" sz="1600"/>
          </a:p>
          <a:p>
            <a:r>
              <a:rPr lang="zh-CN" altLang="en-US" sz="1800"/>
              <a:t>总之，它是一个灵活的实用型抽象工具，它的深度学习能力绝对可以对标TF和PyTorch</a:t>
            </a:r>
            <a:endParaRPr lang="zh-CN" altLang="en-US" sz="1800"/>
          </a:p>
        </p:txBody>
      </p:sp>
      <p:pic>
        <p:nvPicPr>
          <p:cNvPr id="113" name="图片 112"/>
          <p:cNvPicPr>
            <a:picLocks noChangeAspect="1"/>
          </p:cNvPicPr>
          <p:nvPr/>
        </p:nvPicPr>
        <p:blipFill>
          <a:blip r:embed="rId1"/>
          <a:stretch>
            <a:fillRect/>
          </a:stretch>
        </p:blipFill>
        <p:spPr>
          <a:xfrm>
            <a:off x="6532484" y="47387"/>
            <a:ext cx="2611494" cy="810000"/>
          </a:xfrm>
          <a:prstGeom prst="rect">
            <a:avLst/>
          </a:prstGeom>
          <a:noFill/>
          <a:ln w="9525">
            <a:noFill/>
          </a:ln>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3157855" y="316230"/>
            <a:ext cx="4572000" cy="275590"/>
          </a:xfrm>
          <a:prstGeom prst="rect">
            <a:avLst/>
          </a:prstGeom>
          <a:noFill/>
        </p:spPr>
        <p:txBody>
          <a:bodyPr wrap="square" rtlCol="0" anchor="t">
            <a:spAutoFit/>
          </a:bodyPr>
          <a:p>
            <a:r>
              <a:rPr lang="zh-CN" altLang="en-US" sz="1200">
                <a:hlinkClick r:id="rId4" tooltip="" action="ppaction://hlinkfile"/>
              </a:rPr>
              <a:t>https://www.jianshu.com/p/93585c30a0b8</a:t>
            </a:r>
            <a:endParaRPr lang="zh-CN" altLang="en-US" sz="120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28725" y="412750"/>
            <a:ext cx="4912995" cy="658178"/>
          </a:xfrm>
        </p:spPr>
        <p:txBody>
          <a:bodyPr>
            <a:normAutofit/>
          </a:bodyPr>
          <a:lstStyle/>
          <a:p>
            <a:pPr algn="l" defTabSz="914400">
              <a:lnSpc>
                <a:spcPct val="100000"/>
              </a:lnSpc>
              <a:buClrTx/>
              <a:buSzTx/>
              <a:buFontTx/>
            </a:pPr>
            <a:r>
              <a:rPr lang="en-US" altLang="zh-CN" sz="2400" b="1" dirty="0">
                <a:solidFill>
                  <a:schemeClr val="accent1"/>
                </a:solidFill>
                <a:latin typeface="微软雅黑" panose="020B0503020204020204" pitchFamily="34" charset="-122"/>
                <a:ea typeface="微软雅黑" panose="020B0503020204020204" pitchFamily="34" charset="-122"/>
                <a:cs typeface="+mn-cs"/>
              </a:rPr>
              <a:t>Gluon</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sp>
        <p:nvSpPr>
          <p:cNvPr id="2" name="内容占位符 1"/>
          <p:cNvSpPr/>
          <p:nvPr>
            <p:ph idx="1"/>
          </p:nvPr>
        </p:nvSpPr>
        <p:spPr>
          <a:xfrm>
            <a:off x="401320" y="1023620"/>
            <a:ext cx="8524240" cy="3825240"/>
          </a:xfrm>
        </p:spPr>
        <p:txBody>
          <a:bodyPr>
            <a:noAutofit/>
          </a:bodyPr>
          <a:p>
            <a:r>
              <a:rPr lang="zh-CN" altLang="en-US" sz="2000"/>
              <a:t>Glu</a:t>
            </a:r>
            <a:r>
              <a:rPr lang="en-US" altLang="zh-CN" sz="2000"/>
              <a:t>o</a:t>
            </a:r>
            <a:r>
              <a:rPr lang="zh-CN" altLang="en-US" sz="2000"/>
              <a:t>n是一个更伟大的深度学习框架，可以用来创建简单和复杂的模型。</a:t>
            </a:r>
            <a:endParaRPr lang="zh-CN" altLang="en-US" sz="2000"/>
          </a:p>
          <a:p>
            <a:endParaRPr lang="zh-CN" altLang="en-US" sz="2000"/>
          </a:p>
          <a:p>
            <a:r>
              <a:rPr lang="zh-CN" altLang="en-US" sz="2000"/>
              <a:t>值得强调的特点：</a:t>
            </a:r>
            <a:endParaRPr lang="zh-CN" altLang="en-US" sz="2000"/>
          </a:p>
          <a:p>
            <a:pPr lvl="1">
              <a:buFont typeface="Wingdings" panose="05000000000000000000" charset="0"/>
              <a:buChar char="ü"/>
            </a:pPr>
            <a:r>
              <a:rPr lang="zh-CN" altLang="en-US" sz="1600"/>
              <a:t>Gluon项目的特殊性是：它是一个灵活的交互界面，它简化了原型设计、构建和训练深度学习模型的同时而不牺牲学习速度。</a:t>
            </a:r>
            <a:endParaRPr lang="zh-CN" altLang="en-US" sz="1600"/>
          </a:p>
          <a:p>
            <a:pPr lvl="1">
              <a:buFont typeface="Wingdings" panose="05000000000000000000" charset="0"/>
              <a:buChar char="ü"/>
            </a:pPr>
            <a:r>
              <a:rPr lang="zh-CN" altLang="en-US" sz="1600"/>
              <a:t>Gluon基于MXNet，提供了一个简单的API，简化了深度学习模型的创建。</a:t>
            </a:r>
            <a:endParaRPr lang="zh-CN" altLang="en-US" sz="1600"/>
          </a:p>
          <a:p>
            <a:pPr lvl="1">
              <a:buFont typeface="Wingdings" panose="05000000000000000000" charset="0"/>
              <a:buChar char="ü"/>
            </a:pPr>
            <a:r>
              <a:rPr lang="zh-CN" altLang="en-US" sz="1600"/>
              <a:t>与PyTorch类似，Gluon框架支持使用动态图形，并将其与高性能MXNet相结合。从这个角度来看，Gluon看起来是分布式计算Keras的一个非常有趣的替代品。</a:t>
            </a:r>
            <a:endParaRPr lang="zh-CN" altLang="en-US" sz="1600"/>
          </a:p>
          <a:p>
            <a:r>
              <a:rPr lang="zh-CN" altLang="en-US" sz="2000"/>
              <a:t>Gluon的好处：</a:t>
            </a:r>
            <a:endParaRPr lang="zh-CN" altLang="en-US" sz="2000"/>
          </a:p>
          <a:p>
            <a:pPr lvl="1">
              <a:buFont typeface="Wingdings" panose="05000000000000000000" charset="0"/>
              <a:buChar char="ü"/>
            </a:pPr>
            <a:r>
              <a:rPr lang="zh-CN" altLang="en-US" sz="1600"/>
              <a:t>在Gluon中，用户使用简单、清晰和简洁的代码就可以定义神经网络。</a:t>
            </a:r>
            <a:endParaRPr lang="zh-CN" altLang="en-US" sz="1600"/>
          </a:p>
          <a:p>
            <a:pPr lvl="1">
              <a:buFont typeface="Wingdings" panose="05000000000000000000" charset="0"/>
              <a:buChar char="ü"/>
            </a:pPr>
            <a:r>
              <a:rPr lang="zh-CN" altLang="en-US" sz="1600"/>
              <a:t>它将训练算法和神经网络模型结合在一起，从而在不牺牲性能的情况下提供开发过程的灵活性。</a:t>
            </a:r>
            <a:endParaRPr lang="zh-CN" altLang="en-US" sz="1600"/>
          </a:p>
          <a:p>
            <a:pPr lvl="1">
              <a:buFont typeface="Wingdings" panose="05000000000000000000" charset="0"/>
              <a:buChar char="ü"/>
            </a:pPr>
            <a:r>
              <a:rPr lang="zh-CN" altLang="en-US" sz="1600"/>
              <a:t>Gluon能够定义动态的神经网络模型，这意味着它们可以动态构建，具有任何结构，并使用Python的任何本地控制流。</a:t>
            </a:r>
            <a:endParaRPr lang="zh-CN" altLang="en-US" sz="1600"/>
          </a:p>
        </p:txBody>
      </p:sp>
      <p:pic>
        <p:nvPicPr>
          <p:cNvPr id="4" name="图片 3"/>
          <p:cNvPicPr>
            <a:picLocks noChangeAspect="1"/>
          </p:cNvPicPr>
          <p:nvPr/>
        </p:nvPicPr>
        <p:blipFill>
          <a:blip r:embed="rId1"/>
          <a:stretch>
            <a:fillRect/>
          </a:stretch>
        </p:blipFill>
        <p:spPr>
          <a:xfrm>
            <a:off x="6266974" y="52864"/>
            <a:ext cx="2819638" cy="729000"/>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 name="文本框 4"/>
          <p:cNvSpPr txBox="1"/>
          <p:nvPr/>
        </p:nvSpPr>
        <p:spPr>
          <a:xfrm>
            <a:off x="2771775" y="521970"/>
            <a:ext cx="4572000" cy="275590"/>
          </a:xfrm>
          <a:prstGeom prst="rect">
            <a:avLst/>
          </a:prstGeom>
          <a:noFill/>
        </p:spPr>
        <p:txBody>
          <a:bodyPr wrap="square" rtlCol="0" anchor="t">
            <a:spAutoFit/>
          </a:bodyPr>
          <a:p>
            <a:r>
              <a:rPr lang="zh-CN" altLang="en-US" sz="1200">
                <a:hlinkClick r:id="rId4" tooltip="" action="ppaction://hlinkfile"/>
              </a:rPr>
              <a:t>https://www.jianshu.com/p/10203f71f5f1</a:t>
            </a:r>
            <a:endParaRPr lang="zh-CN" altLang="en-US" sz="12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7510" y="1791335"/>
            <a:ext cx="8348980" cy="2939415"/>
          </a:xfrm>
        </p:spPr>
        <p:txBody>
          <a:bodyPr/>
          <a:lstStyle/>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替代MNIST手写数字集的图像数据集</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FashionMNIST 的大小、格式和训练集/测试集划分与原始的 MNIST 完全一致</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个类别的服装图像</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训练样本：</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60000</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；测试样本：</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10000</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样本图像：</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28*28</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，灰度图</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数据集大小：</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12MB</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下载地址：</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hlinkClick r:id="rId1"/>
              </a:rPr>
              <a:t>http://yann.lecun.com/exdb/mnist/index.html</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1261745" y="273685"/>
            <a:ext cx="7253605" cy="994410"/>
          </a:xfrm>
        </p:spPr>
        <p:txBody>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Fashion-MNIST</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4610100" y="890270"/>
            <a:ext cx="4396105" cy="275590"/>
          </a:xfrm>
          <a:prstGeom prst="rect">
            <a:avLst/>
          </a:prstGeom>
          <a:noFill/>
        </p:spPr>
        <p:txBody>
          <a:bodyPr wrap="square" rtlCol="0" anchor="t">
            <a:spAutoFit/>
          </a:bodyPr>
          <a:p>
            <a:r>
              <a:rPr lang="zh-CN" altLang="en-US" sz="1200">
                <a:hlinkClick r:id="rId4" tooltip="" action="ppaction://hlinkfile"/>
              </a:rPr>
              <a:t>https://www.jianshu.com/p/2ed1707c610d</a:t>
            </a:r>
            <a:endParaRPr lang="zh-CN" altLang="en-US" sz="1200">
              <a:hlinkClick r:id="rId4" tooltip="" action="ppaction://hlinkfile"/>
            </a:endParaRPr>
          </a:p>
        </p:txBody>
      </p:sp>
      <p:sp>
        <p:nvSpPr>
          <p:cNvPr id="5" name="文本框 4"/>
          <p:cNvSpPr txBox="1"/>
          <p:nvPr/>
        </p:nvSpPr>
        <p:spPr>
          <a:xfrm>
            <a:off x="4667250" y="1301750"/>
            <a:ext cx="4572000" cy="275590"/>
          </a:xfrm>
          <a:prstGeom prst="rect">
            <a:avLst/>
          </a:prstGeom>
          <a:noFill/>
        </p:spPr>
        <p:txBody>
          <a:bodyPr wrap="square" rtlCol="0" anchor="t">
            <a:spAutoFit/>
          </a:bodyPr>
          <a:p>
            <a:r>
              <a:rPr lang="zh-CN" altLang="en-US" sz="1200">
                <a:hlinkClick r:id="rId5" tooltip="" action="ppaction://hlinkfile"/>
              </a:rPr>
              <a:t>https://zhuanlan.zhihu.com/p/28841880</a:t>
            </a:r>
            <a:endParaRPr lang="zh-CN" altLang="en-US" sz="1200">
              <a:hlinkClick r:id="rId5" tooltip="" action="ppaction://hlinkfile"/>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19200" y="391795"/>
            <a:ext cx="4699159" cy="658178"/>
          </a:xfrm>
        </p:spPr>
        <p:txBody>
          <a:bodyPr>
            <a:normAutofit/>
          </a:bodyPr>
          <a:lstStyle/>
          <a:p>
            <a:pPr algn="l" defTabSz="914400">
              <a:lnSpc>
                <a:spcPct val="100000"/>
              </a:lnSpc>
              <a:buClrTx/>
              <a:buSzTx/>
              <a:buFontTx/>
            </a:pPr>
            <a:r>
              <a:rPr lang="en-US" altLang="zh-CN" sz="2400" b="1" dirty="0">
                <a:solidFill>
                  <a:schemeClr val="accent1"/>
                </a:solidFill>
                <a:latin typeface="微软雅黑" panose="020B0503020204020204" pitchFamily="34" charset="-122"/>
                <a:ea typeface="微软雅黑" panose="020B0503020204020204" pitchFamily="34" charset="-122"/>
                <a:cs typeface="+mn-cs"/>
              </a:rPr>
              <a:t>Swift</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sp>
        <p:nvSpPr>
          <p:cNvPr id="2" name="内容占位符 1"/>
          <p:cNvSpPr/>
          <p:nvPr>
            <p:ph idx="1"/>
          </p:nvPr>
        </p:nvSpPr>
        <p:spPr>
          <a:xfrm>
            <a:off x="86360" y="810260"/>
            <a:ext cx="8938260" cy="3263265"/>
          </a:xfrm>
        </p:spPr>
        <p:txBody>
          <a:bodyPr>
            <a:noAutofit/>
          </a:bodyPr>
          <a:p>
            <a:pPr>
              <a:lnSpc>
                <a:spcPct val="120000"/>
              </a:lnSpc>
            </a:pPr>
            <a:r>
              <a:rPr lang="zh-CN" altLang="en-US" sz="1600"/>
              <a:t>用于Tensorflow（缩写为S4TF，Swift for Tensorflow）的Swift</a:t>
            </a:r>
            <a:endParaRPr lang="zh-CN" altLang="en-US" sz="1600"/>
          </a:p>
          <a:p>
            <a:pPr>
              <a:lnSpc>
                <a:spcPct val="120000"/>
              </a:lnSpc>
            </a:pPr>
            <a:r>
              <a:rPr lang="zh-CN" altLang="en-US" sz="1600"/>
              <a:t>通过直接与通用编程语言集成，S4TF使更强大的算法得到前所未有的表达</a:t>
            </a:r>
            <a:endParaRPr lang="zh-CN" altLang="en-US" sz="1600"/>
          </a:p>
          <a:p>
            <a:pPr>
              <a:lnSpc>
                <a:spcPct val="120000"/>
              </a:lnSpc>
            </a:pPr>
            <a:r>
              <a:rPr lang="zh-CN" altLang="en-US" sz="1600"/>
              <a:t>值得强调的特点：</a:t>
            </a:r>
            <a:endParaRPr lang="zh-CN" altLang="en-US" sz="1600"/>
          </a:p>
          <a:p>
            <a:pPr lvl="1">
              <a:lnSpc>
                <a:spcPct val="120000"/>
              </a:lnSpc>
              <a:buFont typeface="Wingdings" panose="05000000000000000000" charset="0"/>
              <a:buChar char="ü"/>
            </a:pPr>
            <a:r>
              <a:rPr lang="zh-CN" altLang="en-US" sz="1600"/>
              <a:t>一流的自动差分。微分编程在通用编程语言中得到了一流的支持。使用S4TF可以获取任何函数的导数，或使自定义数据结构在任何细小处可微。</a:t>
            </a:r>
            <a:endParaRPr lang="zh-CN" altLang="en-US" sz="1600"/>
          </a:p>
          <a:p>
            <a:pPr lvl="1">
              <a:lnSpc>
                <a:spcPct val="120000"/>
              </a:lnSpc>
              <a:buFont typeface="Wingdings" panose="05000000000000000000" charset="0"/>
              <a:buChar char="ü"/>
            </a:pPr>
            <a:r>
              <a:rPr lang="zh-CN" altLang="en-US" sz="1600"/>
              <a:t>新一代API。根据当今最佳实践和未来的研究方向，新的API既更易于使用，也更强大</a:t>
            </a:r>
            <a:endParaRPr lang="zh-CN" altLang="en-US" sz="1600"/>
          </a:p>
          <a:p>
            <a:pPr lvl="1">
              <a:lnSpc>
                <a:spcPct val="120000"/>
              </a:lnSpc>
              <a:buFont typeface="Wingdings" panose="05000000000000000000" charset="0"/>
              <a:buChar char="ü"/>
            </a:pPr>
            <a:r>
              <a:rPr lang="zh-CN" altLang="en-US" sz="1600"/>
              <a:t>基于TensorFlow构建的Swift API允许用户便捷地访问所有低级的TensorFlow操作符</a:t>
            </a:r>
            <a:endParaRPr lang="zh-CN" altLang="en-US" sz="1600"/>
          </a:p>
          <a:p>
            <a:pPr lvl="1">
              <a:lnSpc>
                <a:spcPct val="120000"/>
              </a:lnSpc>
              <a:buFont typeface="Wingdings" panose="05000000000000000000" charset="0"/>
              <a:buChar char="ü"/>
            </a:pPr>
            <a:r>
              <a:rPr lang="zh-CN" altLang="en-US" sz="1600"/>
              <a:t>高质量工具。在Jupyter和LLDB的基础上，Colab（Colab为谷歌开发的深度学习平台）中的Swift通过一些有用的工具（如上下文感知的自动完成）来提高用户的生产力</a:t>
            </a:r>
            <a:endParaRPr lang="zh-CN" altLang="en-US" sz="1600"/>
          </a:p>
          <a:p>
            <a:pPr>
              <a:lnSpc>
                <a:spcPct val="120000"/>
              </a:lnSpc>
            </a:pPr>
            <a:r>
              <a:rPr lang="zh-CN" altLang="en-US" sz="1600"/>
              <a:t>Swift的好处：</a:t>
            </a:r>
            <a:endParaRPr lang="zh-CN" altLang="en-US" sz="1600"/>
          </a:p>
          <a:p>
            <a:pPr lvl="1">
              <a:lnSpc>
                <a:spcPct val="120000"/>
              </a:lnSpc>
              <a:buFont typeface="Wingdings" panose="05000000000000000000" charset="0"/>
              <a:buChar char="ü"/>
            </a:pPr>
            <a:r>
              <a:rPr lang="zh-CN" altLang="en-US" sz="1600"/>
              <a:t>如果动态语言不适合你的项目，Swift是一个很好的选择。如果在训练运行数小时后出现问题，然后程序遇到类型错误，再然后程序崩溃，请选用静态类型的语言Swift。使用它，你可以在运行任何一行代码之前知道他们的类型是否是正确的</a:t>
            </a:r>
            <a:endParaRPr lang="zh-CN" altLang="en-US" sz="1600"/>
          </a:p>
        </p:txBody>
      </p:sp>
      <p:pic>
        <p:nvPicPr>
          <p:cNvPr id="4" name="图片 3"/>
          <p:cNvPicPr>
            <a:picLocks noChangeAspect="1"/>
          </p:cNvPicPr>
          <p:nvPr/>
        </p:nvPicPr>
        <p:blipFill>
          <a:blip r:embed="rId1"/>
          <a:stretch>
            <a:fillRect/>
          </a:stretch>
        </p:blipFill>
        <p:spPr>
          <a:xfrm>
            <a:off x="7281863" y="0"/>
            <a:ext cx="1796222" cy="810000"/>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 name="文本框 4"/>
          <p:cNvSpPr txBox="1"/>
          <p:nvPr/>
        </p:nvSpPr>
        <p:spPr>
          <a:xfrm>
            <a:off x="3105150" y="353695"/>
            <a:ext cx="4572000" cy="275590"/>
          </a:xfrm>
          <a:prstGeom prst="rect">
            <a:avLst/>
          </a:prstGeom>
          <a:noFill/>
        </p:spPr>
        <p:txBody>
          <a:bodyPr wrap="square" rtlCol="0" anchor="t">
            <a:spAutoFit/>
          </a:bodyPr>
          <a:p>
            <a:r>
              <a:rPr lang="zh-CN" altLang="en-US" sz="1200">
                <a:hlinkClick r:id="rId4" tooltip="" action="ppaction://hlinkfile"/>
              </a:rPr>
              <a:t>https://tf.wiki/zh_hans/appendix/swift.html</a:t>
            </a:r>
            <a:endParaRPr lang="zh-CN" altLang="en-US" sz="120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90625" y="391795"/>
            <a:ext cx="4699159" cy="658178"/>
          </a:xfrm>
        </p:spPr>
        <p:txBody>
          <a:bodyPr>
            <a:normAutofit/>
          </a:bodyPr>
          <a:lstStyle/>
          <a:p>
            <a:pPr algn="l" defTabSz="914400">
              <a:lnSpc>
                <a:spcPct val="100000"/>
              </a:lnSpc>
              <a:buClrTx/>
              <a:buSzTx/>
              <a:buFontTx/>
            </a:pPr>
            <a:r>
              <a:rPr lang="en-US" altLang="zh-CN" sz="2400" b="1" dirty="0">
                <a:solidFill>
                  <a:schemeClr val="accent1"/>
                </a:solidFill>
                <a:latin typeface="微软雅黑" panose="020B0503020204020204" pitchFamily="34" charset="-122"/>
                <a:ea typeface="微软雅黑" panose="020B0503020204020204" pitchFamily="34" charset="-122"/>
                <a:cs typeface="+mn-cs"/>
              </a:rPr>
              <a:t>Chainer</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sp>
        <p:nvSpPr>
          <p:cNvPr id="2" name="内容占位符 1"/>
          <p:cNvSpPr/>
          <p:nvPr>
            <p:ph idx="1"/>
          </p:nvPr>
        </p:nvSpPr>
        <p:spPr>
          <a:xfrm>
            <a:off x="28575" y="847090"/>
            <a:ext cx="9115425" cy="3263265"/>
          </a:xfrm>
        </p:spPr>
        <p:txBody>
          <a:bodyPr>
            <a:noAutofit/>
          </a:bodyPr>
          <a:p>
            <a:pPr>
              <a:lnSpc>
                <a:spcPct val="120000"/>
              </a:lnSpc>
            </a:pPr>
            <a:r>
              <a:rPr lang="zh-CN" altLang="en-US" sz="1600"/>
              <a:t>在CMU的DyNet和Facebook的PyTorch出现之前，Chainer一直是动态计算图或网络的领先神经网络框架，这种网络允许输入可变长度，而这正是NLP任务的一个流行特性。</a:t>
            </a:r>
            <a:endParaRPr lang="zh-CN" altLang="en-US" sz="1600"/>
          </a:p>
          <a:p>
            <a:pPr>
              <a:lnSpc>
                <a:spcPct val="120000"/>
              </a:lnSpc>
            </a:pPr>
            <a:r>
              <a:rPr lang="zh-CN" altLang="en-US" sz="1600"/>
              <a:t>值得强调的特点：</a:t>
            </a:r>
            <a:endParaRPr lang="zh-CN" altLang="en-US" sz="1600"/>
          </a:p>
          <a:p>
            <a:pPr lvl="1">
              <a:lnSpc>
                <a:spcPct val="120000"/>
              </a:lnSpc>
              <a:buFont typeface="Wingdings" panose="05000000000000000000" charset="0"/>
              <a:buChar char="ü"/>
            </a:pPr>
            <a:r>
              <a:rPr lang="zh-CN" altLang="en-US" sz="1600"/>
              <a:t>Chainer 的代码是在Numpy和CuPy库之上用纯Python编写的。Chainer是第一个使用动态架构模型的框架（如PyTorch）。</a:t>
            </a:r>
            <a:endParaRPr lang="zh-CN" altLang="en-US" sz="1600"/>
          </a:p>
          <a:p>
            <a:pPr lvl="1">
              <a:lnSpc>
                <a:spcPct val="120000"/>
              </a:lnSpc>
              <a:buFont typeface="Wingdings" panose="05000000000000000000" charset="0"/>
              <a:buChar char="ü"/>
            </a:pPr>
            <a:r>
              <a:rPr lang="zh-CN" altLang="en-US" sz="1600"/>
              <a:t>当用神经网络建模解决问题时，Chainer多次打破了缩放效率的记录。</a:t>
            </a:r>
            <a:endParaRPr lang="zh-CN" altLang="en-US" sz="1600"/>
          </a:p>
          <a:p>
            <a:pPr lvl="0">
              <a:lnSpc>
                <a:spcPct val="120000"/>
              </a:lnSpc>
              <a:buFont typeface="Arial" panose="020B0604020202020204" pitchFamily="34" charset="0"/>
              <a:buChar char="•"/>
            </a:pPr>
            <a:r>
              <a:rPr lang="zh-CN" altLang="en-US" sz="1600"/>
              <a:t>Chainer的好处：</a:t>
            </a:r>
            <a:endParaRPr lang="zh-CN" altLang="en-US" sz="1600"/>
          </a:p>
          <a:p>
            <a:pPr lvl="1">
              <a:lnSpc>
                <a:spcPct val="120000"/>
              </a:lnSpc>
              <a:buFont typeface="Wingdings" panose="05000000000000000000" charset="0"/>
              <a:buChar char="ü"/>
            </a:pPr>
            <a:r>
              <a:rPr lang="zh-CN" altLang="en-US" sz="1600"/>
              <a:t>根据Chainer的基准测试，Chainer明显比其他面向Python的框架更快，其中TensorFlow是包括MxNet和CNTK的测试组中速度最慢的。</a:t>
            </a:r>
            <a:endParaRPr lang="zh-CN" altLang="en-US" sz="1600"/>
          </a:p>
          <a:p>
            <a:pPr lvl="1">
              <a:lnSpc>
                <a:spcPct val="120000"/>
              </a:lnSpc>
              <a:buFont typeface="Wingdings" panose="05000000000000000000" charset="0"/>
              <a:buChar char="ü"/>
            </a:pPr>
            <a:r>
              <a:rPr lang="zh-CN" altLang="en-US" sz="1600"/>
              <a:t>Chainer的GPU和GPU数据中心性能优于TensorFlow。（TensorFlow针对TPU架构进行了优化）最近，Chainer成为GPU数据中心性能的世界冠军。</a:t>
            </a:r>
            <a:endParaRPr lang="zh-CN" altLang="en-US" sz="1600"/>
          </a:p>
          <a:p>
            <a:pPr lvl="1">
              <a:lnSpc>
                <a:spcPct val="120000"/>
              </a:lnSpc>
              <a:buFont typeface="Wingdings" panose="05000000000000000000" charset="0"/>
              <a:buChar char="ü"/>
            </a:pPr>
            <a:r>
              <a:rPr lang="zh-CN" altLang="en-US" sz="1600"/>
              <a:t>很好的日语支持。</a:t>
            </a:r>
            <a:endParaRPr lang="zh-CN" altLang="en-US" sz="1600"/>
          </a:p>
          <a:p>
            <a:pPr lvl="1">
              <a:lnSpc>
                <a:spcPct val="120000"/>
              </a:lnSpc>
              <a:buFont typeface="Wingdings" panose="05000000000000000000" charset="0"/>
              <a:buChar char="ü"/>
            </a:pPr>
            <a:r>
              <a:rPr lang="zh-CN" altLang="en-US" sz="1600"/>
              <a:t>类OOP编程风格。</a:t>
            </a:r>
            <a:endParaRPr lang="zh-CN" altLang="en-US" sz="1600"/>
          </a:p>
        </p:txBody>
      </p:sp>
      <p:pic>
        <p:nvPicPr>
          <p:cNvPr id="114" name="图片 113"/>
          <p:cNvPicPr>
            <a:picLocks noChangeAspect="1"/>
          </p:cNvPicPr>
          <p:nvPr/>
        </p:nvPicPr>
        <p:blipFill>
          <a:blip r:embed="rId1"/>
          <a:stretch>
            <a:fillRect/>
          </a:stretch>
        </p:blipFill>
        <p:spPr>
          <a:xfrm>
            <a:off x="7482205" y="0"/>
            <a:ext cx="1609725" cy="840740"/>
          </a:xfrm>
          <a:prstGeom prst="rect">
            <a:avLst/>
          </a:prstGeom>
          <a:noFill/>
          <a:ln w="9525">
            <a:noFill/>
          </a:ln>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3133725" y="245110"/>
            <a:ext cx="4572000" cy="275590"/>
          </a:xfrm>
          <a:prstGeom prst="rect">
            <a:avLst/>
          </a:prstGeom>
          <a:noFill/>
        </p:spPr>
        <p:txBody>
          <a:bodyPr wrap="square" rtlCol="0" anchor="t">
            <a:spAutoFit/>
          </a:bodyPr>
          <a:p>
            <a:r>
              <a:rPr lang="zh-CN" altLang="en-US" sz="1200">
                <a:hlinkClick r:id="rId4" tooltip="" action="ppaction://hlinkfile"/>
              </a:rPr>
              <a:t>https://blog.csdn.net/IT_flying625/article/details/106372905</a:t>
            </a:r>
            <a:endParaRPr lang="zh-CN" altLang="en-US" sz="120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33805" y="466725"/>
            <a:ext cx="4699159" cy="658178"/>
          </a:xfrm>
        </p:spPr>
        <p:txBody>
          <a:bodyPr>
            <a:normAutofit/>
          </a:bodyPr>
          <a:lstStyle/>
          <a:p>
            <a:pPr algn="l" defTabSz="914400">
              <a:lnSpc>
                <a:spcPct val="100000"/>
              </a:lnSpc>
              <a:buClrTx/>
              <a:buSzTx/>
              <a:buFontTx/>
            </a:pPr>
            <a:r>
              <a:rPr lang="en-US" altLang="zh-CN" sz="2400" b="1" dirty="0">
                <a:solidFill>
                  <a:schemeClr val="accent1"/>
                </a:solidFill>
                <a:latin typeface="微软雅黑" panose="020B0503020204020204" pitchFamily="34" charset="-122"/>
                <a:ea typeface="微软雅黑" panose="020B0503020204020204" pitchFamily="34" charset="-122"/>
                <a:cs typeface="+mn-cs"/>
              </a:rPr>
              <a:t>FastAI</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sp>
        <p:nvSpPr>
          <p:cNvPr id="2" name="内容占位符 1"/>
          <p:cNvSpPr/>
          <p:nvPr>
            <p:ph idx="1"/>
          </p:nvPr>
        </p:nvSpPr>
        <p:spPr>
          <a:xfrm>
            <a:off x="72390" y="1034415"/>
            <a:ext cx="8967470" cy="3263265"/>
          </a:xfrm>
        </p:spPr>
        <p:txBody>
          <a:bodyPr>
            <a:noAutofit/>
          </a:bodyPr>
          <a:p>
            <a:pPr>
              <a:lnSpc>
                <a:spcPct val="120000"/>
              </a:lnSpc>
            </a:pPr>
            <a:r>
              <a:rPr lang="zh-CN" altLang="en-US" sz="1600"/>
              <a:t>FastAI不是一个独立的深度学习框架，而是一个基于PyTorch的上层封装的高级API层，提升PyTorch的易用性，目标是只需几行代码就能让你构建一个神经网络。FastAI并不是简单意义上的将PyTorch封装了一遍，而是类似于Keras与TensorFlow的关系，充分借鉴了Keras，将PyTorch的强大性易用化。</a:t>
            </a:r>
            <a:endParaRPr lang="zh-CN" altLang="en-US" sz="1600"/>
          </a:p>
          <a:p>
            <a:pPr>
              <a:lnSpc>
                <a:spcPct val="120000"/>
              </a:lnSpc>
            </a:pPr>
            <a:r>
              <a:rPr lang="zh-CN" altLang="en-US" sz="1600"/>
              <a:t>FastAI的作者Jeremy Howard，Jeremy Howard也是Kaggle的主席，写过一篇Introducing Pytorch for fast.ai，讨论为何FastAI从使用Keras转向创建自己的框架。FastAI的出品方是fast.ai，提供大量免费机器学习课程，有业界有一定的影响力，fast.ai也是美国军方的合作伙伴，研究如何加速人工智能技术的发展。</a:t>
            </a:r>
            <a:endParaRPr lang="zh-CN" altLang="en-US" sz="1600"/>
          </a:p>
          <a:p>
            <a:pPr>
              <a:lnSpc>
                <a:spcPct val="120000"/>
              </a:lnSpc>
            </a:pPr>
            <a:r>
              <a:rPr lang="zh-CN" altLang="en-US" sz="1600"/>
              <a:t>FastAI最初的版本在2018年9月发布，FastAI 1.0版本在2018年10月Facebook开发者大会上和Facebook的PyTorch 1.0 rc1预览版一起发布，在实验和测试比拼中，用5行代码就可以完成Keras用31行才能解决的事情，因此，在Hacker News上关注度比PyTorch 1.0还高，FastAI基于PyTorch 1.0框架，也被Facebook官方重点宣传。</a:t>
            </a:r>
            <a:endParaRPr lang="zh-CN" altLang="en-US" sz="1600"/>
          </a:p>
        </p:txBody>
      </p:sp>
      <p:pic>
        <p:nvPicPr>
          <p:cNvPr id="115" name="图片 114"/>
          <p:cNvPicPr/>
          <p:nvPr/>
        </p:nvPicPr>
        <p:blipFill>
          <a:blip r:embed="rId1"/>
          <a:stretch>
            <a:fillRect/>
          </a:stretch>
        </p:blipFill>
        <p:spPr>
          <a:xfrm>
            <a:off x="7320280" y="46990"/>
            <a:ext cx="1824355" cy="734695"/>
          </a:xfrm>
          <a:prstGeom prst="rect">
            <a:avLst/>
          </a:prstGeom>
          <a:noFill/>
          <a:ln w="9525">
            <a:noFill/>
          </a:ln>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2748280" y="358775"/>
            <a:ext cx="4572000" cy="275590"/>
          </a:xfrm>
          <a:prstGeom prst="rect">
            <a:avLst/>
          </a:prstGeom>
          <a:noFill/>
        </p:spPr>
        <p:txBody>
          <a:bodyPr wrap="square" rtlCol="0" anchor="t">
            <a:spAutoFit/>
          </a:bodyPr>
          <a:p>
            <a:r>
              <a:rPr lang="zh-CN" altLang="en-US" sz="1200">
                <a:hlinkClick r:id="rId4" tooltip="" action="ppaction://hlinkfile"/>
              </a:rPr>
              <a:t>https://zhuanlan.zhihu.com/p/101792012</a:t>
            </a:r>
            <a:endParaRPr lang="zh-CN" altLang="en-US" sz="120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0150" y="452755"/>
            <a:ext cx="4699159" cy="658178"/>
          </a:xfrm>
        </p:spPr>
        <p:txBody>
          <a:bodyPr>
            <a:normAutofit/>
          </a:bodyPr>
          <a:lstStyle/>
          <a:p>
            <a:r>
              <a:rPr lang="en-US" altLang="zh-CN" sz="2400" b="1" dirty="0">
                <a:solidFill>
                  <a:schemeClr val="accent1"/>
                </a:solidFill>
                <a:latin typeface="微软雅黑" panose="020B0503020204020204" pitchFamily="34" charset="-122"/>
                <a:ea typeface="微软雅黑" panose="020B0503020204020204" pitchFamily="34" charset="-122"/>
                <a:cs typeface="+mn-cs"/>
              </a:rPr>
              <a:t>华为MindSpore</a:t>
            </a:r>
            <a:endParaRPr lang="zh-CN" altLang="en-US" sz="3000" b="1" dirty="0">
              <a:latin typeface="微软雅黑" panose="020B0503020204020204" pitchFamily="34" charset="-122"/>
              <a:ea typeface="微软雅黑" panose="020B0503020204020204" pitchFamily="34" charset="-122"/>
            </a:endParaRPr>
          </a:p>
        </p:txBody>
      </p:sp>
      <p:sp>
        <p:nvSpPr>
          <p:cNvPr id="2" name="内容占位符 1"/>
          <p:cNvSpPr/>
          <p:nvPr>
            <p:ph idx="1"/>
          </p:nvPr>
        </p:nvSpPr>
        <p:spPr>
          <a:xfrm>
            <a:off x="158115" y="1111250"/>
            <a:ext cx="8848090" cy="3729990"/>
          </a:xfrm>
        </p:spPr>
        <p:txBody>
          <a:bodyPr>
            <a:noAutofit/>
          </a:bodyPr>
          <a:p>
            <a:pPr>
              <a:lnSpc>
                <a:spcPct val="140000"/>
              </a:lnSpc>
            </a:pPr>
            <a:r>
              <a:rPr lang="zh-CN" altLang="en-US" sz="1800"/>
              <a:t>2018年10月10日，华为在上海全联接大会上首次发布华为AI战略与全栈全场景AI解决方案，包括Ascend(昇腾)系列AI芯片以及CANN算子库、MindSpore深度学习框架、AI开发平台ModelArts</a:t>
            </a:r>
            <a:endParaRPr lang="zh-CN" altLang="en-US" sz="1800"/>
          </a:p>
          <a:p>
            <a:pPr>
              <a:lnSpc>
                <a:spcPct val="140000"/>
              </a:lnSpc>
            </a:pPr>
            <a:r>
              <a:rPr lang="zh-CN" altLang="en-US" sz="1800"/>
              <a:t>华为MindSpore支持端、边、云独立的和协同的统一训练和推理框架。但是目前仍然在开发中，以华为在中国科技界地位和研发投入，自然是最受大家期待的</a:t>
            </a:r>
            <a:endParaRPr lang="zh-CN" altLang="en-US" sz="1800"/>
          </a:p>
          <a:p>
            <a:pPr>
              <a:lnSpc>
                <a:spcPct val="140000"/>
              </a:lnSpc>
            </a:pPr>
            <a:r>
              <a:rPr lang="zh-CN" altLang="en-US" sz="1800"/>
              <a:t>华为云虽然可以支持其它所有主流的深度学习框架，但就如同Amazon选择MXNet一样，这不是一个可以讨论的问题，为了不受制于人，是一定要有的</a:t>
            </a:r>
            <a:endParaRPr lang="zh-CN" altLang="en-US" sz="1800"/>
          </a:p>
          <a:p>
            <a:pPr>
              <a:lnSpc>
                <a:spcPct val="140000"/>
              </a:lnSpc>
            </a:pPr>
            <a:endParaRPr lang="zh-CN" altLang="en-US" sz="180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1"/>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2"/>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3829050" y="648970"/>
            <a:ext cx="4572000" cy="275590"/>
          </a:xfrm>
          <a:prstGeom prst="rect">
            <a:avLst/>
          </a:prstGeom>
          <a:noFill/>
        </p:spPr>
        <p:txBody>
          <a:bodyPr wrap="square" rtlCol="0" anchor="t">
            <a:spAutoFit/>
          </a:bodyPr>
          <a:p>
            <a:r>
              <a:rPr lang="zh-CN" altLang="en-US" sz="1200">
                <a:hlinkClick r:id="rId3" tooltip="" action="ppaction://hlinkfile"/>
              </a:rPr>
              <a:t>https://zhuanlan.zhihu.com/p/337297747</a:t>
            </a:r>
            <a:endParaRPr lang="zh-CN" altLang="en-US" sz="120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04595" y="480695"/>
            <a:ext cx="4699159" cy="658178"/>
          </a:xfrm>
        </p:spPr>
        <p:txBody>
          <a:bodyPr>
            <a:normAutofit/>
          </a:bodyPr>
          <a:lstStyle/>
          <a:p>
            <a:pPr algn="l" defTabSz="914400">
              <a:lnSpc>
                <a:spcPct val="100000"/>
              </a:lnSpc>
              <a:buClrTx/>
              <a:buSzTx/>
              <a:buFontTx/>
            </a:pPr>
            <a:r>
              <a:rPr lang="en-US" altLang="zh-CN" sz="2400" b="1" dirty="0">
                <a:solidFill>
                  <a:schemeClr val="accent1"/>
                </a:solidFill>
                <a:latin typeface="微软雅黑" panose="020B0503020204020204" pitchFamily="34" charset="-122"/>
                <a:ea typeface="微软雅黑" panose="020B0503020204020204" pitchFamily="34" charset="-122"/>
                <a:cs typeface="+mn-cs"/>
              </a:rPr>
              <a:t>百度PaddlePaddle</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sp>
        <p:nvSpPr>
          <p:cNvPr id="2" name="内容占位符 1"/>
          <p:cNvSpPr/>
          <p:nvPr>
            <p:ph idx="1"/>
          </p:nvPr>
        </p:nvSpPr>
        <p:spPr>
          <a:xfrm>
            <a:off x="76835" y="940435"/>
            <a:ext cx="8829675" cy="3263265"/>
          </a:xfrm>
        </p:spPr>
        <p:txBody>
          <a:bodyPr>
            <a:noAutofit/>
          </a:bodyPr>
          <a:p>
            <a:pPr>
              <a:lnSpc>
                <a:spcPct val="120000"/>
              </a:lnSpc>
            </a:pPr>
            <a:r>
              <a:rPr lang="zh-CN" altLang="en-US" sz="1600"/>
              <a:t>2016年8月底百度开源了内部使用多年的深度学习平台PaddlePaddle</a:t>
            </a:r>
            <a:endParaRPr lang="zh-CN" altLang="en-US" sz="1600"/>
          </a:p>
          <a:p>
            <a:pPr>
              <a:lnSpc>
                <a:spcPct val="120000"/>
              </a:lnSpc>
            </a:pPr>
            <a:r>
              <a:rPr lang="zh-CN" altLang="en-US" sz="1600"/>
              <a:t>PaddlePaddle 100% 都在Github上公开，没有内部版本</a:t>
            </a:r>
            <a:endParaRPr lang="zh-CN" altLang="en-US" sz="1600"/>
          </a:p>
          <a:p>
            <a:pPr>
              <a:lnSpc>
                <a:spcPct val="120000"/>
              </a:lnSpc>
            </a:pPr>
            <a:r>
              <a:rPr lang="zh-CN" altLang="en-US" sz="1600"/>
              <a:t>PaddlePaddle能够应用于自然语言处理、图像识别、推荐引擎等多个领域，其优势在于开放的多个领先的预训练中文模型</a:t>
            </a:r>
            <a:endParaRPr lang="zh-CN" altLang="en-US" sz="1600"/>
          </a:p>
          <a:p>
            <a:pPr>
              <a:lnSpc>
                <a:spcPct val="120000"/>
              </a:lnSpc>
            </a:pPr>
            <a:r>
              <a:rPr lang="zh-CN" altLang="en-US" sz="1600"/>
              <a:t>PaddlePaddle的2013年版本是百度杰出科学家徐伟主导设计和开发的，其设计思路是每一个模型的表示方式都是“一串Layers”</a:t>
            </a:r>
            <a:endParaRPr lang="zh-CN" altLang="en-US" sz="1600"/>
          </a:p>
          <a:p>
            <a:pPr>
              <a:lnSpc>
                <a:spcPct val="120000"/>
              </a:lnSpc>
            </a:pPr>
            <a:r>
              <a:rPr lang="zh-CN" altLang="en-US" sz="1600"/>
              <a:t>Caffe的作者贾扬清称赞了百度的 PaddlePaddle，并说“整体的设计感觉和 Caffe 心有灵犀”</a:t>
            </a:r>
            <a:endParaRPr lang="zh-CN" altLang="en-US" sz="1600"/>
          </a:p>
          <a:p>
            <a:pPr>
              <a:lnSpc>
                <a:spcPct val="120000"/>
              </a:lnSpc>
            </a:pPr>
            <a:r>
              <a:rPr lang="zh-CN" altLang="en-US" sz="1600"/>
              <a:t>三年后，百度AI团队在徐伟的指导下作了两次升级，2017年4月推出PaddlePaddle v2，v2参考TensorFlow增加了Operators的概念，把Layers打碎成更细粒度的Operators，同时支持更复杂的网络拓扑图而不只是“串”</a:t>
            </a:r>
            <a:endParaRPr lang="zh-CN" altLang="en-US" sz="1600"/>
          </a:p>
          <a:p>
            <a:pPr>
              <a:lnSpc>
                <a:spcPct val="120000"/>
              </a:lnSpc>
            </a:pPr>
            <a:r>
              <a:rPr lang="zh-CN" altLang="en-US" sz="1600"/>
              <a:t>2017 年底推出PaddlePaddleFluid</a:t>
            </a:r>
            <a:endParaRPr lang="zh-CN" altLang="en-US" sz="1600"/>
          </a:p>
          <a:p>
            <a:pPr>
              <a:lnSpc>
                <a:spcPct val="120000"/>
              </a:lnSpc>
            </a:pPr>
            <a:r>
              <a:rPr lang="zh-CN" altLang="en-US" sz="1600"/>
              <a:t>Fluid类似PyTorch，提供自己的解释器甚至编译器，所以不受限于 Python 的执行速度问题</a:t>
            </a:r>
            <a:endParaRPr lang="zh-CN" altLang="en-US" sz="160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1"/>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2"/>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4953000" y="521970"/>
            <a:ext cx="4572000" cy="275590"/>
          </a:xfrm>
          <a:prstGeom prst="rect">
            <a:avLst/>
          </a:prstGeom>
          <a:noFill/>
        </p:spPr>
        <p:txBody>
          <a:bodyPr wrap="square" rtlCol="0" anchor="t">
            <a:spAutoFit/>
          </a:bodyPr>
          <a:p>
            <a:r>
              <a:rPr lang="zh-CN" altLang="en-US" sz="1200">
                <a:hlinkClick r:id="rId3" tooltip="" action="ppaction://hlinkfile"/>
              </a:rPr>
              <a:t>https://zhuanlan.zhihu.com/p/493383590</a:t>
            </a:r>
            <a:endParaRPr lang="zh-CN" altLang="en-US" sz="120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86180" y="296766"/>
            <a:ext cx="7886700" cy="994397"/>
          </a:xfrm>
        </p:spPr>
        <p:txBody>
          <a:bodyPr>
            <a:normAutofit/>
          </a:bodyPr>
          <a:lstStyle/>
          <a:p>
            <a:r>
              <a:rPr lang="en-US" altLang="zh-CN" sz="2400" b="1" dirty="0">
                <a:solidFill>
                  <a:schemeClr val="accent1"/>
                </a:solidFill>
                <a:latin typeface="微软雅黑" panose="020B0503020204020204" pitchFamily="34" charset="-122"/>
                <a:ea typeface="微软雅黑" panose="020B0503020204020204" pitchFamily="34" charset="-122"/>
                <a:cs typeface="+mn-cs"/>
              </a:rPr>
              <a:t>PaddlePaddle</a:t>
            </a:r>
            <a:endParaRPr lang="zh-CN" altLang="en-US" sz="3000" b="1" dirty="0">
              <a:latin typeface="微软雅黑" panose="020B0503020204020204" pitchFamily="34" charset="-122"/>
              <a:ea typeface="微软雅黑" panose="020B0503020204020204" pitchFamily="34" charset="-122"/>
            </a:endParaRPr>
          </a:p>
        </p:txBody>
      </p:sp>
      <p:sp>
        <p:nvSpPr>
          <p:cNvPr id="2" name="内容占位符 1"/>
          <p:cNvSpPr/>
          <p:nvPr>
            <p:ph idx="1"/>
          </p:nvPr>
        </p:nvSpPr>
        <p:spPr>
          <a:xfrm>
            <a:off x="301308" y="1204436"/>
            <a:ext cx="4122420" cy="3263741"/>
          </a:xfrm>
        </p:spPr>
        <p:txBody>
          <a:bodyPr/>
          <a:p>
            <a:r>
              <a:rPr lang="zh-CN" altLang="en-US"/>
              <a:t>主要维护方：Baidu</a:t>
            </a:r>
            <a:endParaRPr lang="zh-CN" altLang="en-US"/>
          </a:p>
          <a:p>
            <a:r>
              <a:rPr lang="zh-CN" altLang="en-US"/>
              <a:t>支持的语言：C++/Python</a:t>
            </a:r>
            <a:endParaRPr lang="zh-CN" altLang="en-US"/>
          </a:p>
          <a:p>
            <a:r>
              <a:rPr lang="zh-CN" altLang="en-US"/>
              <a:t>GitHub源码地址：</a:t>
            </a:r>
            <a:r>
              <a:rPr lang="zh-CN" altLang="en-US" sz="1200"/>
              <a:t>https://github.com/PaddlePaddle/Paddle/</a:t>
            </a:r>
            <a:endParaRPr lang="zh-CN" altLang="en-US" sz="1200"/>
          </a:p>
        </p:txBody>
      </p:sp>
      <p:pic>
        <p:nvPicPr>
          <p:cNvPr id="4" name="图片 3"/>
          <p:cNvPicPr>
            <a:picLocks noChangeAspect="1"/>
          </p:cNvPicPr>
          <p:nvPr/>
        </p:nvPicPr>
        <p:blipFill>
          <a:blip r:embed="rId1"/>
          <a:stretch>
            <a:fillRect/>
          </a:stretch>
        </p:blipFill>
        <p:spPr>
          <a:xfrm>
            <a:off x="488633" y="3006566"/>
            <a:ext cx="3463766" cy="1764506"/>
          </a:xfrm>
          <a:prstGeom prst="rect">
            <a:avLst/>
          </a:prstGeom>
        </p:spPr>
      </p:pic>
      <p:pic>
        <p:nvPicPr>
          <p:cNvPr id="5" name="图片 4"/>
          <p:cNvPicPr>
            <a:picLocks noChangeAspect="1"/>
          </p:cNvPicPr>
          <p:nvPr/>
        </p:nvPicPr>
        <p:blipFill>
          <a:blip r:embed="rId2"/>
          <a:stretch>
            <a:fillRect/>
          </a:stretch>
        </p:blipFill>
        <p:spPr>
          <a:xfrm>
            <a:off x="4249579" y="888206"/>
            <a:ext cx="4699635" cy="702469"/>
          </a:xfrm>
          <a:prstGeom prst="rect">
            <a:avLst/>
          </a:prstGeom>
        </p:spPr>
      </p:pic>
      <p:pic>
        <p:nvPicPr>
          <p:cNvPr id="6" name="图片 5"/>
          <p:cNvPicPr>
            <a:picLocks noChangeAspect="1"/>
          </p:cNvPicPr>
          <p:nvPr/>
        </p:nvPicPr>
        <p:blipFill>
          <a:blip r:embed="rId3"/>
          <a:stretch>
            <a:fillRect/>
          </a:stretch>
        </p:blipFill>
        <p:spPr>
          <a:xfrm>
            <a:off x="4249579" y="1696879"/>
            <a:ext cx="4823460" cy="2695099"/>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4"/>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5"/>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86180" y="231775"/>
            <a:ext cx="5627370" cy="658178"/>
          </a:xfrm>
        </p:spPr>
        <p:txBody>
          <a:bodyPr>
            <a:normAutofit/>
          </a:bodyPr>
          <a:lstStyle/>
          <a:p>
            <a:pPr algn="l" defTabSz="914400">
              <a:lnSpc>
                <a:spcPct val="100000"/>
              </a:lnSpc>
              <a:buClrTx/>
              <a:buSzTx/>
              <a:buFontTx/>
            </a:pPr>
            <a:r>
              <a:rPr lang="en-US" altLang="zh-CN" sz="2400" b="1" dirty="0">
                <a:solidFill>
                  <a:schemeClr val="accent1"/>
                </a:solidFill>
                <a:latin typeface="微软雅黑" panose="020B0503020204020204" pitchFamily="34" charset="-122"/>
                <a:ea typeface="微软雅黑" panose="020B0503020204020204" pitchFamily="34" charset="-122"/>
                <a:cs typeface="+mn-cs"/>
              </a:rPr>
              <a:t>阿里XDL (X-Deep Learning)</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sp>
        <p:nvSpPr>
          <p:cNvPr id="2" name="内容占位符 1"/>
          <p:cNvSpPr/>
          <p:nvPr>
            <p:ph idx="1"/>
          </p:nvPr>
        </p:nvSpPr>
        <p:spPr>
          <a:xfrm>
            <a:off x="153670" y="1200626"/>
            <a:ext cx="8346758" cy="3263741"/>
          </a:xfrm>
        </p:spPr>
        <p:txBody>
          <a:bodyPr>
            <a:noAutofit/>
          </a:bodyPr>
          <a:p>
            <a:pPr>
              <a:lnSpc>
                <a:spcPct val="120000"/>
              </a:lnSpc>
            </a:pPr>
            <a:r>
              <a:rPr lang="zh-CN" altLang="en-US" sz="1800"/>
              <a:t>2018年11月，阿里宣布，其大数据营销平台阿里妈妈将把其应用于自身广告业务的算法框架XDL (X-Deep Learning)进行开源，正式加入开源学习框架的激烈竞争</a:t>
            </a:r>
            <a:endParaRPr lang="zh-CN" altLang="en-US" sz="1800"/>
          </a:p>
          <a:p>
            <a:pPr>
              <a:lnSpc>
                <a:spcPct val="120000"/>
              </a:lnSpc>
            </a:pPr>
            <a:r>
              <a:rPr lang="zh-CN" altLang="en-US" sz="1800"/>
              <a:t>XDL主要是针对特定应用场景如广告的深度学习问题的解决方案，是上层高级API框架而不是底层框架</a:t>
            </a:r>
            <a:endParaRPr lang="zh-CN" altLang="en-US" sz="1800"/>
          </a:p>
          <a:p>
            <a:pPr>
              <a:lnSpc>
                <a:spcPct val="120000"/>
              </a:lnSpc>
            </a:pPr>
            <a:r>
              <a:rPr lang="zh-CN" altLang="en-US" sz="1800"/>
              <a:t>XDL需要采用桥接的方式配合使用 TensorFlow 和 MXNet 作为单节点的计算后端，XDL依赖于阿里提供特定的部署环境</a:t>
            </a:r>
            <a:endParaRPr lang="zh-CN" altLang="en-US" sz="180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1"/>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2"/>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4796155" y="832485"/>
            <a:ext cx="4572000" cy="275590"/>
          </a:xfrm>
          <a:prstGeom prst="rect">
            <a:avLst/>
          </a:prstGeom>
          <a:noFill/>
        </p:spPr>
        <p:txBody>
          <a:bodyPr wrap="square" rtlCol="0" anchor="t">
            <a:spAutoFit/>
          </a:bodyPr>
          <a:p>
            <a:r>
              <a:rPr lang="zh-CN" altLang="en-US" sz="1200">
                <a:hlinkClick r:id="rId3" tooltip="" action="ppaction://hlinkfile"/>
              </a:rPr>
              <a:t>https://zhuanlan.zhihu.com/p/53244963</a:t>
            </a:r>
            <a:endParaRPr lang="zh-CN" altLang="en-US" sz="120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371600" y="328930"/>
            <a:ext cx="4699159" cy="658178"/>
          </a:xfrm>
        </p:spPr>
        <p:txBody>
          <a:bodyPr>
            <a:normAutofit/>
          </a:bodyPr>
          <a:lstStyle/>
          <a:p>
            <a:pPr algn="l" defTabSz="914400">
              <a:lnSpc>
                <a:spcPct val="100000"/>
              </a:lnSpc>
              <a:buClrTx/>
              <a:buSzTx/>
              <a:buFontTx/>
            </a:pPr>
            <a:r>
              <a:rPr lang="en-US" altLang="zh-CN" sz="2400" b="1" dirty="0">
                <a:solidFill>
                  <a:schemeClr val="accent1"/>
                </a:solidFill>
                <a:latin typeface="微软雅黑" panose="020B0503020204020204" pitchFamily="34" charset="-122"/>
                <a:ea typeface="微软雅黑" panose="020B0503020204020204" pitchFamily="34" charset="-122"/>
                <a:cs typeface="+mn-cs"/>
              </a:rPr>
              <a:t>小米MACE</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sp>
        <p:nvSpPr>
          <p:cNvPr id="2" name="内容占位符 1"/>
          <p:cNvSpPr/>
          <p:nvPr>
            <p:ph idx="1"/>
          </p:nvPr>
        </p:nvSpPr>
        <p:spPr>
          <a:xfrm>
            <a:off x="253365" y="1234281"/>
            <a:ext cx="7886700" cy="3263504"/>
          </a:xfrm>
        </p:spPr>
        <p:txBody>
          <a:bodyPr>
            <a:noAutofit/>
          </a:bodyPr>
          <a:p>
            <a:pPr>
              <a:lnSpc>
                <a:spcPct val="120000"/>
              </a:lnSpc>
            </a:pPr>
            <a:r>
              <a:rPr lang="zh-CN" altLang="en-US" sz="1600"/>
              <a:t>2018年6月28日，小米首席架构师、人工智能与云平台副总裁崔宝秋宣布正式开源小米自研的移动端深度学习框架(MACE) Mobile AI Compute Engine</a:t>
            </a:r>
            <a:endParaRPr lang="zh-CN" altLang="en-US" sz="1600"/>
          </a:p>
          <a:p>
            <a:pPr>
              <a:lnSpc>
                <a:spcPct val="120000"/>
              </a:lnSpc>
            </a:pPr>
            <a:r>
              <a:rPr lang="zh-CN" altLang="en-US" sz="1600"/>
              <a:t>它针对移动芯片特性进行了大量优化，目前在小米手机上已广泛应用，如人像模式、场景识别等</a:t>
            </a:r>
            <a:endParaRPr lang="zh-CN" altLang="en-US" sz="1600"/>
          </a:p>
          <a:p>
            <a:pPr>
              <a:lnSpc>
                <a:spcPct val="120000"/>
              </a:lnSpc>
            </a:pPr>
            <a:r>
              <a:rPr lang="zh-CN" altLang="en-US" sz="1600"/>
              <a:t>该框架采用与 Caffe2 类似的描述文件定义模型，因此它能非常便捷地部署移动端应用</a:t>
            </a:r>
            <a:endParaRPr lang="zh-CN" altLang="en-US" sz="1600"/>
          </a:p>
          <a:p>
            <a:pPr>
              <a:lnSpc>
                <a:spcPct val="120000"/>
              </a:lnSpc>
            </a:pPr>
            <a:r>
              <a:rPr lang="zh-CN" altLang="en-US" sz="1600"/>
              <a:t>目前该框架为 TensorFlow 和 Caffe 模型提供转换工具，并且其它框架定义的模型很快也能得到支持</a:t>
            </a:r>
            <a:endParaRPr lang="zh-CN" altLang="en-US" sz="160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1"/>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2"/>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4124325" y="619125"/>
            <a:ext cx="4572000" cy="275590"/>
          </a:xfrm>
          <a:prstGeom prst="rect">
            <a:avLst/>
          </a:prstGeom>
          <a:noFill/>
        </p:spPr>
        <p:txBody>
          <a:bodyPr wrap="square" rtlCol="0" anchor="t">
            <a:spAutoFit/>
          </a:bodyPr>
          <a:p>
            <a:r>
              <a:rPr lang="zh-CN" altLang="en-US" sz="1200">
                <a:hlinkClick r:id="rId3" tooltip="" action="ppaction://hlinkfile"/>
              </a:rPr>
              <a:t>https://zhuanlan.zhihu.com/p/38712703</a:t>
            </a:r>
            <a:endParaRPr lang="zh-CN" altLang="en-US" sz="120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259080" y="1157446"/>
            <a:ext cx="8625840" cy="3263741"/>
          </a:xfrm>
        </p:spPr>
        <p:txBody>
          <a:bodyPr>
            <a:noAutofit/>
          </a:bodyPr>
          <a:p>
            <a:pPr>
              <a:lnSpc>
                <a:spcPct val="100000"/>
              </a:lnSpc>
            </a:pPr>
            <a:r>
              <a:rPr lang="zh-CN" altLang="en-US" sz="1600"/>
              <a:t>1. 深度学习框架是否支持分布式计算，是不是分布式框架？</a:t>
            </a:r>
            <a:endParaRPr lang="zh-CN" altLang="en-US" sz="1600"/>
          </a:p>
          <a:p>
            <a:pPr lvl="1">
              <a:lnSpc>
                <a:spcPct val="100000"/>
              </a:lnSpc>
              <a:buFont typeface="Wingdings" panose="05000000000000000000" charset="0"/>
              <a:buChar char="ü"/>
            </a:pPr>
            <a:r>
              <a:rPr lang="zh-CN" altLang="en-US" sz="1600"/>
              <a:t>分布式：TensorFlow、MXNet、PyTorch、CNTK、Caffe2、DL4J</a:t>
            </a:r>
            <a:endParaRPr lang="zh-CN" altLang="en-US" sz="1600"/>
          </a:p>
          <a:p>
            <a:pPr lvl="1">
              <a:lnSpc>
                <a:spcPct val="100000"/>
              </a:lnSpc>
              <a:buFont typeface="Wingdings" panose="05000000000000000000" charset="0"/>
              <a:buChar char="ü"/>
            </a:pPr>
            <a:r>
              <a:rPr lang="zh-CN" altLang="en-US" sz="1600"/>
              <a:t>不支持分布式：Caffe、Theano、Torch</a:t>
            </a:r>
            <a:endParaRPr lang="zh-CN" altLang="en-US" sz="1600"/>
          </a:p>
          <a:p>
            <a:pPr>
              <a:lnSpc>
                <a:spcPct val="100000"/>
              </a:lnSpc>
            </a:pPr>
            <a:endParaRPr lang="zh-CN" altLang="en-US" sz="1600"/>
          </a:p>
          <a:p>
            <a:pPr>
              <a:lnSpc>
                <a:spcPct val="100000"/>
              </a:lnSpc>
            </a:pPr>
            <a:r>
              <a:rPr lang="zh-CN" altLang="en-US" sz="1600"/>
              <a:t>2. 深度学习框架是否支持移动端部署？</a:t>
            </a:r>
            <a:endParaRPr lang="zh-CN" altLang="en-US" sz="1600"/>
          </a:p>
          <a:p>
            <a:pPr lvl="1">
              <a:lnSpc>
                <a:spcPct val="100000"/>
              </a:lnSpc>
              <a:buFont typeface="Wingdings" panose="05000000000000000000" charset="0"/>
              <a:buChar char="ü"/>
            </a:pPr>
            <a:r>
              <a:rPr lang="zh-CN" altLang="en-US" sz="1600"/>
              <a:t>支持：PyTorch、MXNet、TensorFlow、Caffe2</a:t>
            </a:r>
            <a:endParaRPr lang="zh-CN" altLang="en-US" sz="1600"/>
          </a:p>
          <a:p>
            <a:pPr lvl="1">
              <a:lnSpc>
                <a:spcPct val="100000"/>
              </a:lnSpc>
              <a:buFont typeface="Wingdings" panose="05000000000000000000" charset="0"/>
              <a:buChar char="ü"/>
            </a:pPr>
            <a:r>
              <a:rPr lang="zh-CN" altLang="en-US" sz="1600"/>
              <a:t>不支持：CNTK</a:t>
            </a:r>
            <a:endParaRPr lang="zh-CN" altLang="en-US" sz="1600"/>
          </a:p>
          <a:p>
            <a:pPr marL="457200" lvl="1" indent="0">
              <a:lnSpc>
                <a:spcPct val="100000"/>
              </a:lnSpc>
              <a:buFont typeface="Wingdings" panose="05000000000000000000" charset="0"/>
              <a:buNone/>
            </a:pPr>
            <a:endParaRPr lang="zh-CN" altLang="en-US" sz="1600"/>
          </a:p>
          <a:p>
            <a:pPr>
              <a:lnSpc>
                <a:spcPct val="100000"/>
              </a:lnSpc>
            </a:pPr>
            <a:r>
              <a:rPr lang="zh-CN" altLang="en-US" sz="1600"/>
              <a:t>3. 编程接口的设计是命令式编程(imperative programming)还是声明式语言(declarative programing)？</a:t>
            </a:r>
            <a:endParaRPr lang="zh-CN" altLang="en-US" sz="1600"/>
          </a:p>
          <a:p>
            <a:pPr lvl="1">
              <a:lnSpc>
                <a:spcPct val="100000"/>
              </a:lnSpc>
              <a:buFont typeface="Wingdings" panose="05000000000000000000" charset="0"/>
              <a:buChar char="ü"/>
            </a:pPr>
            <a:r>
              <a:rPr lang="zh-CN" altLang="en-US" sz="1600"/>
              <a:t>命令式：简单易懂的编程接口PyTorch，NumPy和Torch、Theano</a:t>
            </a:r>
            <a:endParaRPr lang="zh-CN" altLang="en-US" sz="1600"/>
          </a:p>
          <a:p>
            <a:pPr lvl="1">
              <a:lnSpc>
                <a:spcPct val="100000"/>
              </a:lnSpc>
              <a:buFont typeface="Wingdings" panose="05000000000000000000" charset="0"/>
              <a:buChar char="ü"/>
            </a:pPr>
            <a:r>
              <a:rPr lang="zh-CN" altLang="en-US" sz="1600"/>
              <a:t>MXNet通过NDarray模块和Gluon高级接口提供了非常类似PyTorch的编程接口。</a:t>
            </a:r>
            <a:endParaRPr lang="zh-CN" altLang="en-US" sz="1600"/>
          </a:p>
          <a:p>
            <a:pPr lvl="1">
              <a:lnSpc>
                <a:spcPct val="100000"/>
              </a:lnSpc>
              <a:buFont typeface="Wingdings" panose="05000000000000000000" charset="0"/>
              <a:buChar char="ü"/>
            </a:pPr>
            <a:r>
              <a:rPr lang="zh-CN" altLang="en-US" sz="1600"/>
              <a:t>声明式：TensorFlow、Theano、Caffe</a:t>
            </a:r>
            <a:endParaRPr lang="zh-CN" altLang="en-US" sz="1600"/>
          </a:p>
        </p:txBody>
      </p:sp>
      <p:sp>
        <p:nvSpPr>
          <p:cNvPr id="3" name="标题 2"/>
          <p:cNvSpPr>
            <a:spLocks noGrp="1"/>
          </p:cNvSpPr>
          <p:nvPr>
            <p:ph type="title"/>
          </p:nvPr>
        </p:nvSpPr>
        <p:spPr>
          <a:xfrm>
            <a:off x="1190625" y="320675"/>
            <a:ext cx="3658235" cy="727075"/>
          </a:xfrm>
        </p:spPr>
        <p:txBody>
          <a:bodyPr/>
          <a:p>
            <a:pPr algn="l" defTabSz="914400">
              <a:lnSpc>
                <a:spcPct val="100000"/>
              </a:lnSpc>
              <a:buClrTx/>
              <a:buSzTx/>
              <a:buFontTx/>
            </a:pPr>
            <a:r>
              <a:rPr lang="en-US" altLang="zh-CN" sz="2400" b="1" dirty="0">
                <a:solidFill>
                  <a:schemeClr val="accent1"/>
                </a:solidFill>
                <a:latin typeface="微软雅黑" panose="020B0503020204020204" pitchFamily="34" charset="-122"/>
                <a:ea typeface="微软雅黑" panose="020B0503020204020204" pitchFamily="34" charset="-122"/>
                <a:cs typeface="+mn-cs"/>
              </a:rPr>
              <a:t>深度学习框架选择建议</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1"/>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2"/>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283845" y="991076"/>
            <a:ext cx="7886700" cy="3263504"/>
          </a:xfrm>
        </p:spPr>
        <p:txBody>
          <a:bodyPr>
            <a:noAutofit/>
          </a:bodyPr>
          <a:p>
            <a:r>
              <a:rPr lang="zh-CN" altLang="en-US" sz="1800"/>
              <a:t>4. 深度学习框架是基于动态计算图还是静态计算图？</a:t>
            </a:r>
            <a:endParaRPr lang="zh-CN" altLang="en-US" sz="1800"/>
          </a:p>
          <a:p>
            <a:pPr lvl="1">
              <a:buFont typeface="Wingdings" panose="05000000000000000000" charset="0"/>
              <a:buChar char="ü"/>
            </a:pPr>
            <a:r>
              <a:rPr lang="zh-CN" altLang="en-US"/>
              <a:t>目前使用动态计算图的框架有PyTorch、MXNet、Chainer</a:t>
            </a:r>
            <a:endParaRPr lang="zh-CN" altLang="en-US"/>
          </a:p>
          <a:p>
            <a:pPr lvl="1">
              <a:buFont typeface="Wingdings" panose="05000000000000000000" charset="0"/>
              <a:buChar char="ü"/>
            </a:pPr>
            <a:r>
              <a:rPr lang="zh-CN" altLang="en-US"/>
              <a:t>目前使用静态计算图框架有TensorFlow、Keras、CNTK、Caffe/Caffe2、Theano等，</a:t>
            </a:r>
            <a:endParaRPr lang="zh-CN" altLang="en-US"/>
          </a:p>
          <a:p>
            <a:pPr lvl="2">
              <a:buFont typeface="Wingdings" panose="05000000000000000000" charset="0"/>
              <a:buChar char="ü"/>
            </a:pPr>
            <a:r>
              <a:rPr lang="zh-CN" altLang="en-US" sz="1800"/>
              <a:t>其TensorFlow主要使用了静态计算图，TensorFlow在2018年10月宣布了一个动态计算选项Eager Execution，但该特性还比较新颖可能并不是很成熟，并且 TensorFlow 的文档和项目依然以静态计算图为主。</a:t>
            </a:r>
            <a:endParaRPr lang="zh-CN" altLang="en-US" sz="1800"/>
          </a:p>
          <a:p>
            <a:pPr lvl="2">
              <a:buFont typeface="Wingdings" panose="05000000000000000000" charset="0"/>
              <a:buChar char="ü"/>
            </a:pPr>
            <a:r>
              <a:rPr lang="zh-CN" altLang="en-US" sz="1800"/>
              <a:t>MXNet同时具有动态计算图和静态计算图两种机制。</a:t>
            </a:r>
            <a:endParaRPr lang="zh-CN" altLang="en-US" sz="1800"/>
          </a:p>
          <a:p>
            <a:endParaRPr lang="zh-CN" altLang="en-US" sz="1800"/>
          </a:p>
          <a:p>
            <a:r>
              <a:rPr lang="zh-CN" altLang="en-US" sz="1800"/>
              <a:t>5. 深度学习框架是否有强大的社区和生态支持？</a:t>
            </a:r>
            <a:endParaRPr lang="zh-CN" altLang="en-US" sz="1800"/>
          </a:p>
          <a:p>
            <a:pPr lvl="1">
              <a:buFont typeface="Wingdings" panose="05000000000000000000" charset="0"/>
              <a:buChar char="ü"/>
            </a:pPr>
            <a:r>
              <a:rPr lang="zh-CN" altLang="en-US"/>
              <a:t>重金打造的TensorFlow，多方押注的MXNet，正在崛起的PyTorh，技术稳重的CNTK，</a:t>
            </a:r>
            <a:endParaRPr lang="zh-CN" altLang="en-US"/>
          </a:p>
          <a:p>
            <a:pPr lvl="1">
              <a:buFont typeface="Wingdings" panose="05000000000000000000" charset="0"/>
              <a:buChar char="ü"/>
            </a:pPr>
            <a:r>
              <a:rPr lang="zh-CN" altLang="en-US"/>
              <a:t>这四大开源深度学习框架都满足这一点</a:t>
            </a:r>
            <a:endParaRPr lang="zh-CN" altLang="en-US"/>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1"/>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2"/>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 name="标题 4"/>
          <p:cNvSpPr>
            <a:spLocks noGrp="1"/>
          </p:cNvSpPr>
          <p:nvPr>
            <p:ph type="title"/>
            <p:custDataLst>
              <p:tags r:id="rId3"/>
            </p:custDataLst>
          </p:nvPr>
        </p:nvSpPr>
        <p:spPr>
          <a:xfrm>
            <a:off x="1190625" y="320675"/>
            <a:ext cx="3658235" cy="727075"/>
          </a:xfrm>
        </p:spPr>
        <p:txBody>
          <a:bodyPr/>
          <a:p>
            <a:pPr algn="l" defTabSz="914400">
              <a:lnSpc>
                <a:spcPct val="100000"/>
              </a:lnSpc>
              <a:buClrTx/>
              <a:buSzTx/>
              <a:buFontTx/>
            </a:pPr>
            <a:r>
              <a:rPr lang="en-US" altLang="zh-CN" sz="2400" b="1" dirty="0">
                <a:solidFill>
                  <a:schemeClr val="accent1"/>
                </a:solidFill>
                <a:latin typeface="微软雅黑" panose="020B0503020204020204" pitchFamily="34" charset="-122"/>
                <a:ea typeface="微软雅黑" panose="020B0503020204020204" pitchFamily="34" charset="-122"/>
                <a:cs typeface="+mn-cs"/>
              </a:rPr>
              <a:t>深度学习框架选择建议</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81100" y="273685"/>
            <a:ext cx="7334250" cy="994410"/>
          </a:xfrm>
        </p:spPr>
        <p:txBody>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Fashion-MNIST</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8" name="图片 7"/>
          <p:cNvPicPr>
            <a:picLocks noChangeAspect="1"/>
          </p:cNvPicPr>
          <p:nvPr/>
        </p:nvPicPr>
        <p:blipFill>
          <a:blip r:embed="rId1"/>
          <a:stretch>
            <a:fillRect/>
          </a:stretch>
        </p:blipFill>
        <p:spPr>
          <a:xfrm>
            <a:off x="3989108" y="0"/>
            <a:ext cx="5154892" cy="5143500"/>
          </a:xfrm>
          <a:prstGeom prst="rect">
            <a:avLst/>
          </a:prstGeom>
        </p:spPr>
      </p:pic>
      <p:pic>
        <p:nvPicPr>
          <p:cNvPr id="2" name="图片 1"/>
          <p:cNvPicPr>
            <a:picLocks noChangeAspect="1"/>
          </p:cNvPicPr>
          <p:nvPr/>
        </p:nvPicPr>
        <p:blipFill>
          <a:blip r:embed="rId2"/>
          <a:stretch>
            <a:fillRect/>
          </a:stretch>
        </p:blipFill>
        <p:spPr>
          <a:xfrm>
            <a:off x="292894" y="1078706"/>
            <a:ext cx="3250406" cy="2986088"/>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3"/>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4"/>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94774" y="1189990"/>
            <a:ext cx="9049703" cy="3263741"/>
          </a:xfrm>
        </p:spPr>
        <p:txBody>
          <a:bodyPr>
            <a:noAutofit/>
          </a:bodyPr>
          <a:p>
            <a:r>
              <a:rPr lang="en-US" altLang="zh-CN" sz="1800"/>
              <a:t>6 </a:t>
            </a:r>
            <a:r>
              <a:rPr lang="zh-CN" altLang="en-US" sz="1800"/>
              <a:t> 深度学习框架背后是否有巨头支持？</a:t>
            </a:r>
            <a:r>
              <a:rPr lang="zh-CN" altLang="en-US" sz="1800">
                <a:sym typeface="+mn-ea"/>
              </a:rPr>
              <a:t>这四大开源深度学习框架都满足这一点。</a:t>
            </a:r>
            <a:endParaRPr lang="zh-CN" altLang="en-US" sz="1800"/>
          </a:p>
          <a:p>
            <a:pPr lvl="1">
              <a:lnSpc>
                <a:spcPct val="150000"/>
              </a:lnSpc>
            </a:pPr>
            <a:r>
              <a:rPr lang="zh-CN" altLang="en-US"/>
              <a:t>Google领导的TensorFlow，</a:t>
            </a:r>
            <a:endParaRPr lang="zh-CN" altLang="en-US"/>
          </a:p>
          <a:p>
            <a:pPr lvl="1">
              <a:lnSpc>
                <a:spcPct val="150000"/>
              </a:lnSpc>
            </a:pPr>
            <a:r>
              <a:rPr lang="zh-CN" altLang="en-US"/>
              <a:t>Amazon选择的MXNet，</a:t>
            </a:r>
            <a:endParaRPr lang="zh-CN" altLang="en-US"/>
          </a:p>
          <a:p>
            <a:pPr lvl="1">
              <a:lnSpc>
                <a:spcPct val="150000"/>
              </a:lnSpc>
            </a:pPr>
            <a:r>
              <a:rPr lang="zh-CN" altLang="en-US"/>
              <a:t>Facebook倾力打造的PyTorch，</a:t>
            </a:r>
            <a:endParaRPr lang="zh-CN" altLang="en-US"/>
          </a:p>
          <a:p>
            <a:pPr lvl="1">
              <a:lnSpc>
                <a:spcPct val="150000"/>
              </a:lnSpc>
            </a:pPr>
            <a:r>
              <a:rPr lang="zh-CN" altLang="en-US"/>
              <a:t>Microsoft把内部核心技术开源的CNTK，</a:t>
            </a:r>
            <a:endParaRPr lang="zh-CN" altLang="en-US"/>
          </a:p>
          <a:p>
            <a:endParaRPr lang="zh-CN" altLang="en-US" sz="1350"/>
          </a:p>
          <a:p>
            <a:endParaRPr lang="zh-CN" altLang="en-US" sz="135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1"/>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2"/>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5" name="标题 4"/>
          <p:cNvSpPr>
            <a:spLocks noGrp="1"/>
          </p:cNvSpPr>
          <p:nvPr>
            <p:ph type="title"/>
            <p:custDataLst>
              <p:tags r:id="rId3"/>
            </p:custDataLst>
          </p:nvPr>
        </p:nvSpPr>
        <p:spPr>
          <a:xfrm>
            <a:off x="1190625" y="320675"/>
            <a:ext cx="3658235" cy="727075"/>
          </a:xfrm>
        </p:spPr>
        <p:txBody>
          <a:bodyPr/>
          <a:p>
            <a:pPr algn="l" defTabSz="914400">
              <a:lnSpc>
                <a:spcPct val="100000"/>
              </a:lnSpc>
              <a:buClrTx/>
              <a:buSzTx/>
              <a:buFontTx/>
            </a:pPr>
            <a:r>
              <a:rPr lang="en-US" altLang="zh-CN" sz="2400" b="1" dirty="0">
                <a:solidFill>
                  <a:schemeClr val="accent1"/>
                </a:solidFill>
                <a:latin typeface="微软雅黑" panose="020B0503020204020204" pitchFamily="34" charset="-122"/>
                <a:ea typeface="微软雅黑" panose="020B0503020204020204" pitchFamily="34" charset="-122"/>
                <a:cs typeface="+mn-cs"/>
              </a:rPr>
              <a:t>深度学习框架选择建议</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94774" y="851535"/>
            <a:ext cx="9049703" cy="3263741"/>
          </a:xfrm>
        </p:spPr>
        <p:txBody>
          <a:bodyPr>
            <a:noAutofit/>
          </a:bodyPr>
          <a:p>
            <a:pPr>
              <a:lnSpc>
                <a:spcPct val="120000"/>
              </a:lnSpc>
            </a:pPr>
            <a:r>
              <a:rPr lang="zh-CN" altLang="en-US" sz="1350"/>
              <a:t>通过对上面六个维度的思考，应该知道该如何作选择了：</a:t>
            </a:r>
            <a:endParaRPr lang="zh-CN" altLang="en-US" sz="1350"/>
          </a:p>
          <a:p>
            <a:pPr marL="342900" indent="-342900">
              <a:lnSpc>
                <a:spcPct val="120000"/>
              </a:lnSpc>
              <a:buFont typeface="+mj-ea"/>
              <a:buAutoNum type="circleNumDbPlain"/>
            </a:pPr>
            <a:r>
              <a:rPr lang="zh-CN" altLang="en-US" sz="1350"/>
              <a:t>首先，静态计算图很好，但是动态图是未来和趋势，对于大多数开发者来说，Python是基础，Python的成熟可用的库、工具和生态与社区的支持太重要了；</a:t>
            </a:r>
            <a:endParaRPr lang="zh-CN" altLang="en-US" sz="1350"/>
          </a:p>
          <a:p>
            <a:pPr marL="342900" indent="-342900">
              <a:lnSpc>
                <a:spcPct val="120000"/>
              </a:lnSpc>
              <a:buFont typeface="+mj-ea"/>
              <a:buAutoNum type="circleNumDbPlain"/>
            </a:pPr>
            <a:r>
              <a:rPr lang="zh-CN" altLang="en-US" sz="1350"/>
              <a:t>对于深度学习的商业应用而非纯粹的实验室研究来说，支持分布式和移动端运行平台是必选的，将来一定会用到的；</a:t>
            </a:r>
            <a:endParaRPr lang="zh-CN" altLang="en-US" sz="1350"/>
          </a:p>
          <a:p>
            <a:pPr marL="342900" indent="-342900">
              <a:lnSpc>
                <a:spcPct val="120000"/>
              </a:lnSpc>
              <a:buFont typeface="+mj-ea"/>
              <a:buAutoNum type="circleNumDbPlain"/>
            </a:pPr>
            <a:r>
              <a:rPr lang="zh-CN" altLang="en-US" sz="1350"/>
              <a:t>前端的编程接口越灵活超好，需要考虑不同的应用场景，因此前端编程接口的设计需要兼容简单高效的命令式和逻辑清晰的声明式；</a:t>
            </a:r>
            <a:endParaRPr lang="zh-CN" altLang="en-US" sz="1350"/>
          </a:p>
          <a:p>
            <a:pPr marL="342900" indent="-342900">
              <a:lnSpc>
                <a:spcPct val="120000"/>
              </a:lnSpc>
              <a:buFont typeface="+mj-ea"/>
              <a:buAutoNum type="circleNumDbPlain"/>
            </a:pPr>
            <a:r>
              <a:rPr lang="zh-CN" altLang="en-US" sz="1350"/>
              <a:t>深度学习框架一定要有背后巨头的大力支持和强大的社区，有专业的团队不断的更新并完善代码库。</a:t>
            </a:r>
            <a:endParaRPr lang="zh-CN" altLang="en-US" sz="1350"/>
          </a:p>
          <a:p>
            <a:pPr>
              <a:lnSpc>
                <a:spcPct val="120000"/>
              </a:lnSpc>
              <a:buFont typeface="Arial" panose="020B0604020202020204" pitchFamily="34" charset="0"/>
              <a:buChar char="•"/>
            </a:pPr>
            <a:r>
              <a:rPr lang="zh-CN" altLang="en-US" sz="1350"/>
              <a:t>这样来看，只有下面的四大顶级深度学习框架阵营才能够满足我们的要求。</a:t>
            </a:r>
            <a:endParaRPr lang="zh-CN" altLang="en-US" sz="1350"/>
          </a:p>
          <a:p>
            <a:pPr lvl="1">
              <a:lnSpc>
                <a:spcPct val="120000"/>
              </a:lnSpc>
              <a:buFont typeface="Wingdings" panose="05000000000000000000" charset="0"/>
              <a:buChar char="ü"/>
            </a:pPr>
            <a:r>
              <a:rPr lang="zh-CN" altLang="en-US" sz="1350"/>
              <a:t>深度学习框架的四大阵营与其技术方向分别为：</a:t>
            </a:r>
            <a:endParaRPr lang="zh-CN" altLang="en-US" sz="1350"/>
          </a:p>
          <a:p>
            <a:pPr marL="1257300" lvl="2" indent="-342900">
              <a:lnSpc>
                <a:spcPct val="120000"/>
              </a:lnSpc>
              <a:buFont typeface="+mj-lt"/>
              <a:buAutoNum type="alphaLcParenR"/>
            </a:pPr>
            <a:r>
              <a:rPr lang="zh-CN" altLang="en-US" sz="1350"/>
              <a:t>（1）TensorFlow，前端框架Keras，背后巨头Google；</a:t>
            </a:r>
            <a:endParaRPr lang="zh-CN" altLang="en-US" sz="1350"/>
          </a:p>
          <a:p>
            <a:pPr marL="1257300" lvl="2" indent="-342900">
              <a:lnSpc>
                <a:spcPct val="120000"/>
              </a:lnSpc>
              <a:buFont typeface="+mj-lt"/>
              <a:buAutoNum type="alphaLcParenR"/>
            </a:pPr>
            <a:r>
              <a:rPr lang="zh-CN" altLang="en-US" sz="1350"/>
              <a:t>（2）PyTorch，前端框架FastAI，背后巨头Facebook；</a:t>
            </a:r>
            <a:endParaRPr lang="zh-CN" altLang="en-US" sz="1350"/>
          </a:p>
          <a:p>
            <a:pPr marL="1257300" lvl="2" indent="-342900">
              <a:lnSpc>
                <a:spcPct val="120000"/>
              </a:lnSpc>
              <a:buFont typeface="+mj-lt"/>
              <a:buAutoNum type="alphaLcParenR"/>
            </a:pPr>
            <a:r>
              <a:rPr lang="zh-CN" altLang="en-US" sz="1350"/>
              <a:t>（3）MXNet，前端框架Gluon，背后巨头Amazon；</a:t>
            </a:r>
            <a:endParaRPr lang="zh-CN" altLang="en-US" sz="1350"/>
          </a:p>
          <a:p>
            <a:pPr marL="1257300" lvl="2" indent="-342900">
              <a:lnSpc>
                <a:spcPct val="120000"/>
              </a:lnSpc>
              <a:buFont typeface="+mj-lt"/>
              <a:buAutoNum type="alphaLcParenR"/>
            </a:pPr>
            <a:r>
              <a:rPr lang="zh-CN" altLang="en-US" sz="1350"/>
              <a:t>（4）Cognitive Toolkit (CNTK)，前端框架Keras或Gluon，背后巨头Microsoft。</a:t>
            </a:r>
            <a:endParaRPr lang="zh-CN" altLang="en-US" sz="135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1"/>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custDataLst>
                <p:tags r:id="rId2"/>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5" name="标题 4"/>
          <p:cNvSpPr>
            <a:spLocks noGrp="1"/>
          </p:cNvSpPr>
          <p:nvPr>
            <p:ph type="title"/>
            <p:custDataLst>
              <p:tags r:id="rId3"/>
            </p:custDataLst>
          </p:nvPr>
        </p:nvSpPr>
        <p:spPr>
          <a:xfrm>
            <a:off x="1190625" y="320675"/>
            <a:ext cx="3658235" cy="727075"/>
          </a:xfrm>
        </p:spPr>
        <p:txBody>
          <a:bodyPr/>
          <a:p>
            <a:pPr algn="l" defTabSz="914400">
              <a:lnSpc>
                <a:spcPct val="100000"/>
              </a:lnSpc>
              <a:buClrTx/>
              <a:buSzTx/>
              <a:buFontTx/>
            </a:pPr>
            <a:r>
              <a:rPr lang="en-US" altLang="zh-CN" sz="2400" b="1" dirty="0">
                <a:solidFill>
                  <a:schemeClr val="accent1"/>
                </a:solidFill>
                <a:latin typeface="微软雅黑" panose="020B0503020204020204" pitchFamily="34" charset="-122"/>
                <a:ea typeface="微软雅黑" panose="020B0503020204020204" pitchFamily="34" charset="-122"/>
                <a:cs typeface="+mn-cs"/>
              </a:rPr>
              <a:t>深度学习框架选择建议</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r>
              <a:rPr lang="zh-CN" altLang="en-US"/>
              <a:t>https://zhuanlan.zhihu.com/p/59086302</a:t>
            </a:r>
            <a:endParaRPr lang="zh-CN" altLang="en-US"/>
          </a:p>
          <a:p>
            <a:r>
              <a:rPr lang="zh-CN" altLang="en-US"/>
              <a:t>https://zhuanlan.zhihu.com/p/438250737</a:t>
            </a:r>
            <a:endParaRPr lang="zh-CN" altLang="en-US"/>
          </a:p>
          <a:p>
            <a:r>
              <a:rPr lang="zh-CN" altLang="en-US"/>
              <a:t>https://zhuanlan.zhihu.com/p/60896625</a:t>
            </a:r>
            <a:endParaRPr lang="zh-CN" altLang="en-US"/>
          </a:p>
        </p:txBody>
      </p:sp>
      <p:sp>
        <p:nvSpPr>
          <p:cNvPr id="3" name="标题 2"/>
          <p:cNvSpPr>
            <a:spLocks noGrp="1"/>
          </p:cNvSpPr>
          <p:nvPr>
            <p:ph type="title"/>
          </p:nvPr>
        </p:nvSpPr>
        <p:spPr>
          <a:xfrm>
            <a:off x="1518285" y="311785"/>
            <a:ext cx="6473190" cy="994410"/>
          </a:xfrm>
        </p:spPr>
        <p:txBody>
          <a:bodyPr/>
          <a:p>
            <a:pPr algn="l" defTabSz="914400">
              <a:lnSpc>
                <a:spcPct val="100000"/>
              </a:lnSpc>
              <a:buClrTx/>
              <a:buSzTx/>
              <a:buFontTx/>
            </a:pPr>
            <a:r>
              <a:rPr lang="en-US" altLang="zh-CN" sz="2400" b="1" dirty="0">
                <a:solidFill>
                  <a:schemeClr val="accent1"/>
                </a:solidFill>
                <a:latin typeface="微软雅黑" panose="020B0503020204020204" pitchFamily="34" charset="-122"/>
                <a:ea typeface="微软雅黑" panose="020B0503020204020204" pitchFamily="34" charset="-122"/>
                <a:cs typeface="+mn-cs"/>
              </a:rPr>
              <a:t>参考资料</a:t>
            </a:r>
            <a:endParaRPr lang="en-US" altLang="zh-CN" sz="2400" b="1" dirty="0">
              <a:solidFill>
                <a:schemeClr val="accent1"/>
              </a:solidFill>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1"/>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custDataLst>
                <p:tags r:id="rId2"/>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70635" y="273685"/>
            <a:ext cx="7244715" cy="994410"/>
          </a:xfrm>
        </p:spPr>
        <p:txBody>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CIFAR-10</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8" name="图片 7"/>
          <p:cNvPicPr>
            <a:picLocks noChangeAspect="1"/>
          </p:cNvPicPr>
          <p:nvPr/>
        </p:nvPicPr>
        <p:blipFill>
          <a:blip r:embed="rId1"/>
          <a:stretch>
            <a:fillRect/>
          </a:stretch>
        </p:blipFill>
        <p:spPr>
          <a:xfrm>
            <a:off x="3476062" y="782189"/>
            <a:ext cx="5492679" cy="4238915"/>
          </a:xfrm>
          <a:prstGeom prst="rect">
            <a:avLst/>
          </a:prstGeom>
        </p:spPr>
      </p:pic>
      <p:sp>
        <p:nvSpPr>
          <p:cNvPr id="2" name="文本框 1"/>
          <p:cNvSpPr txBox="1"/>
          <p:nvPr/>
        </p:nvSpPr>
        <p:spPr>
          <a:xfrm>
            <a:off x="100013" y="1233488"/>
            <a:ext cx="3108008" cy="2676525"/>
          </a:xfrm>
          <a:prstGeom prst="rect">
            <a:avLst/>
          </a:prstGeom>
          <a:noFill/>
        </p:spPr>
        <p:txBody>
          <a:bodyPr wrap="square" rtlCol="0" anchor="t">
            <a:spAutoFit/>
          </a:bodyPr>
          <a:p>
            <a:pPr marL="342900" indent="-342900">
              <a:lnSpc>
                <a:spcPct val="120000"/>
              </a:lnSpc>
              <a:buFont typeface="Wingdings" panose="05000000000000000000" charset="0"/>
              <a:buChar char="ü"/>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CIFAR-10是一个更接近普适物体的彩色图像数据集</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20000"/>
              </a:lnSpc>
              <a:buFont typeface="Wingdings" panose="05000000000000000000" charset="0"/>
              <a:buChar char="ü"/>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一个用于识别普适物体的小型数据集</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20000"/>
              </a:lnSpc>
              <a:buFont typeface="Wingdings" panose="05000000000000000000" charset="0"/>
              <a:buChar char="ü"/>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一共包含10 个类别的RGB 彩色图片</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2976880" y="215900"/>
            <a:ext cx="4572000" cy="275590"/>
          </a:xfrm>
          <a:prstGeom prst="rect">
            <a:avLst/>
          </a:prstGeom>
          <a:noFill/>
        </p:spPr>
        <p:txBody>
          <a:bodyPr wrap="square" rtlCol="0" anchor="t">
            <a:spAutoFit/>
          </a:bodyPr>
          <a:p>
            <a:r>
              <a:rPr lang="zh-CN" altLang="en-US" sz="1200">
                <a:hlinkClick r:id="rId4" tooltip="" action="ppaction://hlinkfile"/>
              </a:rPr>
              <a:t>https://blog.csdn.net/qq_41185868/article/details/82793025</a:t>
            </a:r>
            <a:endParaRPr lang="zh-CN" altLang="en-US" sz="1200">
              <a:hlinkClick r:id="rId4" tooltip="" action="ppaction://hlinkfil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7500"/>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CIFAR-10</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类标签</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cs typeface="微软雅黑" panose="020B0503020204020204" pitchFamily="34" charset="-122"/>
              </a:rPr>
              <a:t>训练样本：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50000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；测试样本：</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10000</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cs typeface="微软雅黑" panose="020B0503020204020204" pitchFamily="34" charset="-122"/>
              </a:rPr>
              <a:t>样本图像：</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32*32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RGB</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CIFAR-100</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cs typeface="微软雅黑" panose="020B0503020204020204" pitchFamily="34" charset="-122"/>
              </a:rPr>
              <a:t>包含</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个类；</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每类有</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600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张图片，其中</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张用于训练，</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张用于测试；</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cs typeface="微软雅黑" panose="020B0503020204020204" pitchFamily="34" charset="-122"/>
              </a:rPr>
              <a:t>这</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个类分组成</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个超类。</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数据集大小：</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170MB</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下载地址：</a:t>
            </a:r>
            <a:r>
              <a:rPr lang="en-US" altLang="zh-CN" dirty="0">
                <a:latin typeface="微软雅黑" panose="020B0503020204020204" pitchFamily="34" charset="-122"/>
                <a:ea typeface="微软雅黑" panose="020B0503020204020204" pitchFamily="34" charset="-122"/>
                <a:cs typeface="微软雅黑" panose="020B0503020204020204" pitchFamily="34" charset="-122"/>
                <a:hlinkClick r:id="rId1"/>
              </a:rPr>
              <a:t>http://www.cs.toronto.edu/~kriz/cifar.html</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1347470" y="273685"/>
            <a:ext cx="7167880" cy="994410"/>
          </a:xfrm>
        </p:spPr>
        <p:txBody>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CIFAR</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fade">
                                      <p:cBhvr>
                                        <p:cTn id="12" dur="500"/>
                                        <p:tgtEl>
                                          <p:spTgt spid="2">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fade">
                                      <p:cBhvr>
                                        <p:cTn id="22" dur="500"/>
                                        <p:tgtEl>
                                          <p:spTgt spid="2">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animEffect transition="in" filter="fade">
                                      <p:cBhvr>
                                        <p:cTn id="3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4145" y="273685"/>
            <a:ext cx="7101205"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CIFAR-100</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8" name="图片 7"/>
          <p:cNvPicPr>
            <a:picLocks noChangeAspect="1"/>
          </p:cNvPicPr>
          <p:nvPr/>
        </p:nvPicPr>
        <p:blipFill>
          <a:blip r:embed="rId1"/>
          <a:stretch>
            <a:fillRect/>
          </a:stretch>
        </p:blipFill>
        <p:spPr>
          <a:xfrm>
            <a:off x="1795780" y="1053465"/>
            <a:ext cx="5437505" cy="3672840"/>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PP_MARK_KEY" val="c80a38df-c46c-4dde-95b9-def8d6b03334"/>
  <p:tag name="COMMONDATA" val="eyJoZGlkIjoiMzEwNTM5NzYwMDRjMzkwZTVkZjY2ODkwMGIxNGU0OTUifQ=="/>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UNIT_PLACING_PICTURE_USER_VIEWPORT" val="{&quot;height&quot;:9120,&quot;width&quot;:16200}"/>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UNIT_PLACING_PICTURE_USER_VIEWPORT" val="{&quot;height&quot;:9120,&quot;width&quot;:16200}"/>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rgbClr val="FFFF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15442</Words>
  <Application>WPS 演示</Application>
  <PresentationFormat>全屏显示(16:9)</PresentationFormat>
  <Paragraphs>671</Paragraphs>
  <Slides>62</Slides>
  <Notes>94</Notes>
  <HiddenSlides>0</HiddenSlides>
  <MMClips>4</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62</vt:i4>
      </vt:variant>
    </vt:vector>
  </HeadingPairs>
  <TitlesOfParts>
    <vt:vector size="80" baseType="lpstr">
      <vt:lpstr>Arial</vt:lpstr>
      <vt:lpstr>宋体</vt:lpstr>
      <vt:lpstr>Wingdings</vt:lpstr>
      <vt:lpstr>Helvetica Neue Light</vt:lpstr>
      <vt:lpstr>微软雅黑</vt:lpstr>
      <vt:lpstr>Times New Roman</vt:lpstr>
      <vt:lpstr>-apple-system</vt:lpstr>
      <vt:lpstr>AMGDT</vt:lpstr>
      <vt:lpstr>PingFang SC</vt:lpstr>
      <vt:lpstr>a</vt:lpstr>
      <vt:lpstr>Helvetica Neue</vt:lpstr>
      <vt:lpstr>Wingdings</vt:lpstr>
      <vt:lpstr>Calibri</vt:lpstr>
      <vt:lpstr>Arial Unicode MS</vt:lpstr>
      <vt:lpstr>Calibri Light</vt:lpstr>
      <vt:lpstr>Georgia</vt:lpstr>
      <vt:lpstr>Office 主题</vt:lpstr>
      <vt:lpstr>自定义设计方案</vt:lpstr>
      <vt:lpstr>PowerPoint 演示文稿</vt:lpstr>
      <vt:lpstr>PowerPoint 演示文稿</vt:lpstr>
      <vt:lpstr>深度学习图像处理常用数据集</vt:lpstr>
      <vt:lpstr>MNIST</vt:lpstr>
      <vt:lpstr>Fashion-MNIST</vt:lpstr>
      <vt:lpstr>Fashion-MNIST</vt:lpstr>
      <vt:lpstr>CIFAR-10</vt:lpstr>
      <vt:lpstr>CIFAR</vt:lpstr>
      <vt:lpstr>CIFAR-100</vt:lpstr>
      <vt:lpstr>ImageNet</vt:lpstr>
      <vt:lpstr>ImageNet</vt:lpstr>
      <vt:lpstr>ImageNet</vt:lpstr>
      <vt:lpstr>PASCAL VOC（Visual Object Classes ）</vt:lpstr>
      <vt:lpstr>PASCAL VOC（Visual Object Classes ）</vt:lpstr>
      <vt:lpstr>COCO (Microsoft Common Objects in Context)</vt:lpstr>
      <vt:lpstr>FDDB (Face Detection Data Set and Benchmark)</vt:lpstr>
      <vt:lpstr>深度学习图像处理常用数据集</vt:lpstr>
      <vt:lpstr>参考资料</vt:lpstr>
      <vt:lpstr>PowerPoint 演示文稿</vt:lpstr>
      <vt:lpstr>竞赛平台</vt:lpstr>
      <vt:lpstr>Kaggle</vt:lpstr>
      <vt:lpstr>天池</vt:lpstr>
      <vt:lpstr>AI Challenger</vt:lpstr>
      <vt:lpstr>DataFountain</vt:lpstr>
      <vt:lpstr>和鲸HeyWhale </vt:lpstr>
      <vt:lpstr>FlyAI</vt:lpstr>
      <vt:lpstr>biendata</vt:lpstr>
      <vt:lpstr>MS COCO（团队级）</vt:lpstr>
      <vt:lpstr>KITTI</vt:lpstr>
      <vt:lpstr>PowerPoint 演示文稿</vt:lpstr>
      <vt:lpstr>PowerPoint 演示文稿</vt:lpstr>
      <vt:lpstr>TensorFlow</vt:lpstr>
      <vt:lpstr>TensorFlow</vt:lpstr>
      <vt:lpstr>Keras</vt:lpstr>
      <vt:lpstr>Keras</vt:lpstr>
      <vt:lpstr>Caffe</vt:lpstr>
      <vt:lpstr>Caffe</vt:lpstr>
      <vt:lpstr>PyTorch</vt:lpstr>
      <vt:lpstr>PyTorch</vt:lpstr>
      <vt:lpstr>Theano</vt:lpstr>
      <vt:lpstr>CNTK</vt:lpstr>
      <vt:lpstr>CNTK</vt:lpstr>
      <vt:lpstr>MXNet</vt:lpstr>
      <vt:lpstr>MXNet</vt:lpstr>
      <vt:lpstr>Deeplearning4j</vt:lpstr>
      <vt:lpstr>DL4J</vt:lpstr>
      <vt:lpstr>ONNX</vt:lpstr>
      <vt:lpstr>Sonnet</vt:lpstr>
      <vt:lpstr>Gluon</vt:lpstr>
      <vt:lpstr>Swift</vt:lpstr>
      <vt:lpstr>Chainer</vt:lpstr>
      <vt:lpstr>FastAI</vt:lpstr>
      <vt:lpstr>华为MindSpore</vt:lpstr>
      <vt:lpstr>百度PaddlePaddle</vt:lpstr>
      <vt:lpstr>PaddlePaddle</vt:lpstr>
      <vt:lpstr>阿里巴巴XDL (X-Deep Learning)</vt:lpstr>
      <vt:lpstr>小米MACE</vt:lpstr>
      <vt:lpstr>深度学习框架选择建议</vt:lpstr>
      <vt:lpstr>深度学习框架选择建议</vt:lpstr>
      <vt:lpstr>深度学习框架选择建议</vt:lpstr>
      <vt:lpstr>深度学习框架选择建议</vt:lpstr>
      <vt:lpstr>参考资料</vt:lpstr>
    </vt:vector>
  </TitlesOfParts>
  <Company>1</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zjutlzr</dc:creator>
  <cp:lastModifiedBy>niexy</cp:lastModifiedBy>
  <cp:revision>795</cp:revision>
  <dcterms:created xsi:type="dcterms:W3CDTF">2022-12-02T14:56:00Z</dcterms:created>
  <dcterms:modified xsi:type="dcterms:W3CDTF">2023-10-31T04:19:38Z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4E432739AE4200CF0A128A63B83C6F27</vt:lpwstr>
  </property>
</Properties>
</file>